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27"/>
  </p:notesMasterIdLst>
  <p:sldIdLst>
    <p:sldId id="348" r:id="rId5"/>
    <p:sldId id="389" r:id="rId6"/>
    <p:sldId id="356" r:id="rId7"/>
    <p:sldId id="361" r:id="rId8"/>
    <p:sldId id="301" r:id="rId9"/>
    <p:sldId id="355" r:id="rId10"/>
    <p:sldId id="273" r:id="rId11"/>
    <p:sldId id="287" r:id="rId12"/>
    <p:sldId id="425" r:id="rId13"/>
    <p:sldId id="426" r:id="rId14"/>
    <p:sldId id="266" r:id="rId15"/>
    <p:sldId id="421" r:id="rId16"/>
    <p:sldId id="422" r:id="rId17"/>
    <p:sldId id="424" r:id="rId18"/>
    <p:sldId id="360" r:id="rId19"/>
    <p:sldId id="423" r:id="rId20"/>
    <p:sldId id="279" r:id="rId21"/>
    <p:sldId id="357" r:id="rId22"/>
    <p:sldId id="390" r:id="rId23"/>
    <p:sldId id="288" r:id="rId24"/>
    <p:sldId id="262" r:id="rId25"/>
    <p:sldId id="36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80" autoAdjust="0"/>
    <p:restoredTop sz="85681" autoAdjust="0"/>
  </p:normalViewPr>
  <p:slideViewPr>
    <p:cSldViewPr snapToGrid="0">
      <p:cViewPr varScale="1">
        <p:scale>
          <a:sx n="90" d="100"/>
          <a:sy n="90" d="100"/>
        </p:scale>
        <p:origin x="1160" y="192"/>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17/10/2024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du.rsc.org/resources/diffusion-of-gases-ammonia-and-hydrogen-chloride/682.article"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1483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a:t>
            </a:r>
            <a:r>
              <a:rPr lang="en-GB" dirty="0"/>
              <a:t>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2520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Self/peer assess using mark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Application of diffusion from given examples and previous lesson.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Common Misconception </a:t>
            </a:r>
            <a:r>
              <a:rPr lang="en-GB" b="0" dirty="0"/>
              <a:t>- glucose in the small intestine is taught later in the unit as an example of active transport. It also occurs by diffusion when the concentration of glucose is higher in the intestine than the bloodstream, but has to take place by active transport when the concentrations become equal. This is an important point to note and useful to discuss at this point so pupils do not become confused and think every time they see villi used as an example it must be diffusion. It is good practice for them to look at the concentrations present and then they can determine whether diffusion will be able to occur.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Stretch activity </a:t>
            </a:r>
            <a:r>
              <a:rPr lang="en-GB" b="0" dirty="0"/>
              <a:t>– linking to previous knowledge from B1.2 and development of embryos. </a:t>
            </a: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1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a:solidFill>
                  <a:schemeClr val="tx1"/>
                </a:solidFill>
                <a:effectLst/>
                <a:latin typeface="+mn-lt"/>
                <a:ea typeface="+mn-ea"/>
                <a:cs typeface="+mn-cs"/>
              </a:rPr>
              <a:t>This resource by RSC (</a:t>
            </a:r>
            <a:r>
              <a:rPr lang="en-GB" dirty="0">
                <a:hlinkClick r:id="rId3"/>
              </a:rPr>
              <a:t>https://edu.rsc.org/resources/diffusion-of-gases-ammonia-and-hydrogen-chloride/682.article</a:t>
            </a:r>
            <a:r>
              <a:rPr lang="en-GB" sz="1200" b="0" i="0" kern="1200" dirty="0">
                <a:solidFill>
                  <a:schemeClr val="tx1"/>
                </a:solidFill>
                <a:effectLst/>
                <a:latin typeface="+mn-lt"/>
                <a:ea typeface="+mn-ea"/>
                <a:cs typeface="+mn-cs"/>
              </a:rPr>
              <a:t>) shows you how to carry out the classic demonstration on diffusion where two invisible gases travel down a tube from opposite ends and react where they meet to form a white solid. When you open the file, scroll down the list then click on “diffusion”.</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It’s recommended that you talk through the reaction with students before starting this demo. You can mix the two solutions together and show that they react to produce a new white solid. In this situation it is helpful to refer to the hydrochloric acid as a solution of hydrogen chloride. Students should be able to write a word equation for the reaction and more able students will be aided in their understanding by seeing the symbol equation. This way, pupils will have a better understanding of what is happening when they see the white “smoke” form.</a:t>
            </a:r>
            <a:br>
              <a:rPr lang="en-GB" sz="1200" b="0" i="0" kern="1200" dirty="0">
                <a:solidFill>
                  <a:schemeClr val="tx1"/>
                </a:solidFill>
                <a:effectLst/>
                <a:latin typeface="+mn-lt"/>
                <a:ea typeface="+mn-ea"/>
                <a:cs typeface="+mn-cs"/>
              </a:rPr>
            </a:br>
            <a:br>
              <a:rPr lang="en-GB" sz="1200" b="0" i="0" kern="1200" dirty="0">
                <a:solidFill>
                  <a:schemeClr val="tx1"/>
                </a:solidFill>
                <a:effectLst/>
                <a:latin typeface="+mn-lt"/>
                <a:ea typeface="+mn-ea"/>
                <a:cs typeface="+mn-cs"/>
              </a:rPr>
            </a:br>
            <a:r>
              <a:rPr lang="en-GB" sz="1200" b="0" i="0" kern="1200" dirty="0">
                <a:solidFill>
                  <a:schemeClr val="tx1"/>
                </a:solidFill>
                <a:effectLst/>
                <a:latin typeface="+mn-lt"/>
                <a:ea typeface="+mn-ea"/>
                <a:cs typeface="+mn-cs"/>
              </a:rPr>
              <a:t>When carrying out the demonstration, minimise the time delay between inserting the cotton wool in either end by preparing both beforehand and leaving them on the petri dish until needed.</a:t>
            </a:r>
          </a:p>
          <a:p>
            <a:pPr fontAlgn="base"/>
            <a:r>
              <a:rPr lang="en-GB" sz="1200" b="0" i="0" kern="1200" dirty="0">
                <a:solidFill>
                  <a:schemeClr val="tx1"/>
                </a:solidFill>
                <a:effectLst/>
                <a:latin typeface="+mn-lt"/>
                <a:ea typeface="+mn-ea"/>
                <a:cs typeface="+mn-cs"/>
              </a:rPr>
              <a:t>Challenge the class to explain why the solid doesn’t form in the middle of the tube. There’s no need to discuss molecular mass at this level, but most should appreciate that the ammonia must have travelled more quickly than the hydrogen chloride.</a:t>
            </a:r>
          </a:p>
          <a:p>
            <a:endParaRPr lang="en-US" dirty="0"/>
          </a:p>
          <a:p>
            <a:pPr fontAlgn="t"/>
            <a:r>
              <a:rPr lang="en-GB" b="1" i="1" dirty="0">
                <a:effectLst/>
              </a:rPr>
              <a:t>For one demonstration:</a:t>
            </a:r>
            <a:endParaRPr lang="en-GB" dirty="0">
              <a:effectLst/>
            </a:endParaRPr>
          </a:p>
          <a:p>
            <a:pPr fontAlgn="t"/>
            <a:r>
              <a:rPr lang="en-GB" b="1" dirty="0">
                <a:effectLst/>
              </a:rPr>
              <a:t>Eye protection (goggles)</a:t>
            </a:r>
            <a:endParaRPr lang="en-GB" dirty="0">
              <a:effectLst/>
            </a:endParaRPr>
          </a:p>
          <a:p>
            <a:pPr fontAlgn="t"/>
            <a:r>
              <a:rPr lang="en-GB" b="1" dirty="0">
                <a:effectLst/>
              </a:rPr>
              <a:t>Access to a fume cupboard</a:t>
            </a:r>
            <a:endParaRPr lang="en-GB" dirty="0">
              <a:effectLst/>
            </a:endParaRPr>
          </a:p>
          <a:p>
            <a:pPr fontAlgn="t"/>
            <a:r>
              <a:rPr lang="en-GB" b="1" dirty="0">
                <a:effectLst/>
              </a:rPr>
              <a:t>Protective gloves, preferably nitrile</a:t>
            </a:r>
            <a:endParaRPr lang="en-GB" dirty="0">
              <a:effectLst/>
            </a:endParaRPr>
          </a:p>
          <a:p>
            <a:pPr fontAlgn="t"/>
            <a:r>
              <a:rPr lang="en-GB" b="1" dirty="0">
                <a:effectLst/>
              </a:rPr>
              <a:t>A length of glass tube about half a metre long with an inside diameter of about 2 cm (Note 1)</a:t>
            </a:r>
            <a:endParaRPr lang="en-GB" dirty="0">
              <a:effectLst/>
            </a:endParaRPr>
          </a:p>
          <a:p>
            <a:pPr fontAlgn="t"/>
            <a:r>
              <a:rPr lang="en-GB" b="1" dirty="0">
                <a:effectLst/>
              </a:rPr>
              <a:t>Retort stands with bosses and clamps, 2</a:t>
            </a:r>
            <a:endParaRPr lang="en-GB" dirty="0">
              <a:effectLst/>
            </a:endParaRPr>
          </a:p>
          <a:p>
            <a:pPr fontAlgn="t"/>
            <a:r>
              <a:rPr lang="en-GB" b="1" dirty="0">
                <a:effectLst/>
              </a:rPr>
              <a:t>Small wads of cotton wool, 2</a:t>
            </a:r>
            <a:endParaRPr lang="en-GB" dirty="0">
              <a:effectLst/>
            </a:endParaRPr>
          </a:p>
          <a:p>
            <a:pPr fontAlgn="t"/>
            <a:r>
              <a:rPr lang="en-GB" b="1" dirty="0">
                <a:effectLst/>
              </a:rPr>
              <a:t>Bungs, to fit into the ends of the glass tube, 2</a:t>
            </a:r>
            <a:endParaRPr lang="en-GB" dirty="0">
              <a:effectLst/>
            </a:endParaRPr>
          </a:p>
          <a:p>
            <a:pPr fontAlgn="t"/>
            <a:r>
              <a:rPr lang="en-GB" b="1" dirty="0">
                <a:effectLst/>
              </a:rPr>
              <a:t>Strip of universal indicator paper (optional)</a:t>
            </a:r>
            <a:endParaRPr lang="en-GB" dirty="0">
              <a:effectLst/>
            </a:endParaRPr>
          </a:p>
          <a:p>
            <a:pPr fontAlgn="t"/>
            <a:r>
              <a:rPr lang="en-GB" dirty="0">
                <a:effectLst/>
              </a:rPr>
              <a:t>Concentrated hydrochloric acid (CORROSIVE), a few cm</a:t>
            </a:r>
            <a:r>
              <a:rPr lang="en-GB" baseline="30000" dirty="0">
                <a:effectLst/>
              </a:rPr>
              <a:t>3</a:t>
            </a:r>
            <a:r>
              <a:rPr lang="en-GB" b="1" dirty="0">
                <a:effectLst/>
              </a:rPr>
              <a:t> (Note 2)</a:t>
            </a:r>
            <a:endParaRPr lang="en-GB" dirty="0">
              <a:effectLst/>
            </a:endParaRPr>
          </a:p>
          <a:p>
            <a:pPr fontAlgn="t"/>
            <a:r>
              <a:rPr lang="en-GB" dirty="0">
                <a:effectLst/>
              </a:rPr>
              <a:t>880 ammonia solution (CORROSIVE, DANGEROUS FOR THE ENVIRONMENT), a few cm</a:t>
            </a:r>
            <a:r>
              <a:rPr lang="en-GB" baseline="30000" dirty="0">
                <a:effectLst/>
              </a:rPr>
              <a:t>3 </a:t>
            </a:r>
            <a:r>
              <a:rPr lang="en-GB" b="1" dirty="0">
                <a:effectLst/>
              </a:rPr>
              <a:t>(Note 2)</a:t>
            </a:r>
            <a:endParaRPr lang="en-GB" dirty="0">
              <a:effectLst/>
            </a:endParaRPr>
          </a:p>
          <a:p>
            <a:pPr fontAlgn="t"/>
            <a:r>
              <a:rPr lang="en-GB" dirty="0">
                <a:effectLst/>
              </a:rPr>
              <a:t>Acetone (FLAMMABLE), a few cm</a:t>
            </a:r>
            <a:r>
              <a:rPr lang="en-GB" baseline="30000" dirty="0">
                <a:effectLst/>
              </a:rPr>
              <a:t>3</a:t>
            </a:r>
            <a:r>
              <a:rPr lang="en-GB" dirty="0">
                <a:effectLst/>
              </a:rPr>
              <a:t> (optional)</a:t>
            </a:r>
            <a:r>
              <a:rPr lang="en-GB" b="1" dirty="0">
                <a:effectLst/>
              </a:rPr>
              <a:t> (Note 1)</a:t>
            </a:r>
            <a:endParaRPr lang="en-GB" dirty="0">
              <a:effectLst/>
            </a:endParaRPr>
          </a:p>
          <a:p>
            <a:pPr fontAlgn="t"/>
            <a:r>
              <a:rPr lang="en-GB" b="1" dirty="0">
                <a:effectLst/>
              </a:rPr>
              <a:t>Refer to Health &amp; Safety and Technical notes section below for additional information.</a:t>
            </a:r>
            <a:endParaRPr lang="en-GB" dirty="0">
              <a:effectLst/>
            </a:endParaRPr>
          </a:p>
          <a:p>
            <a:endParaRPr lang="en-US" dirty="0"/>
          </a:p>
          <a:p>
            <a:r>
              <a:rPr lang="en-GB" sz="1200" b="1" i="0" kern="1200" dirty="0">
                <a:solidFill>
                  <a:schemeClr val="tx1"/>
                </a:solidFill>
                <a:effectLst/>
                <a:latin typeface="+mn-lt"/>
                <a:ea typeface="+mn-ea"/>
                <a:cs typeface="+mn-cs"/>
              </a:rPr>
              <a:t>Teaching notes</a:t>
            </a:r>
          </a:p>
          <a:p>
            <a:r>
              <a:rPr lang="en-GB" sz="1200" b="0" i="0" kern="1200" dirty="0">
                <a:solidFill>
                  <a:schemeClr val="tx1"/>
                </a:solidFill>
                <a:effectLst/>
                <a:latin typeface="+mn-lt"/>
                <a:ea typeface="+mn-ea"/>
                <a:cs typeface="+mn-cs"/>
              </a:rPr>
              <a:t>The reaction which is taking place is:  ammonia + hydrogen chloride → ammonium chloride</a:t>
            </a:r>
          </a:p>
          <a:p>
            <a:r>
              <a:rPr lang="en-GB" sz="1200" b="0" i="0" kern="1200" dirty="0">
                <a:solidFill>
                  <a:schemeClr val="tx1"/>
                </a:solidFill>
                <a:effectLst/>
                <a:latin typeface="+mn-lt"/>
                <a:ea typeface="+mn-ea"/>
                <a:cs typeface="+mn-cs"/>
              </a:rPr>
              <a:t>NH</a:t>
            </a:r>
            <a:r>
              <a:rPr lang="en-GB" sz="1200" b="0" i="0" kern="1200" baseline="-25000" dirty="0">
                <a:solidFill>
                  <a:schemeClr val="tx1"/>
                </a:solidFill>
                <a:effectLst/>
                <a:latin typeface="+mn-lt"/>
                <a:ea typeface="+mn-ea"/>
                <a:cs typeface="+mn-cs"/>
              </a:rPr>
              <a:t>3</a:t>
            </a:r>
            <a:r>
              <a:rPr lang="en-GB" sz="1200" b="0" i="0" kern="1200" dirty="0">
                <a:solidFill>
                  <a:schemeClr val="tx1"/>
                </a:solidFill>
                <a:effectLst/>
                <a:latin typeface="+mn-lt"/>
                <a:ea typeface="+mn-ea"/>
                <a:cs typeface="+mn-cs"/>
              </a:rPr>
              <a:t> (g) + </a:t>
            </a:r>
            <a:r>
              <a:rPr lang="en-GB" sz="1200" b="0" i="0" kern="1200" dirty="0" err="1">
                <a:solidFill>
                  <a:schemeClr val="tx1"/>
                </a:solidFill>
                <a:effectLst/>
                <a:latin typeface="+mn-lt"/>
                <a:ea typeface="+mn-ea"/>
                <a:cs typeface="+mn-cs"/>
              </a:rPr>
              <a:t>HCl</a:t>
            </a:r>
            <a:r>
              <a:rPr lang="en-GB" sz="1200" b="0" i="0" kern="1200" dirty="0">
                <a:solidFill>
                  <a:schemeClr val="tx1"/>
                </a:solidFill>
                <a:effectLst/>
                <a:latin typeface="+mn-lt"/>
                <a:ea typeface="+mn-ea"/>
                <a:cs typeface="+mn-cs"/>
              </a:rPr>
              <a:t> (g) → NH</a:t>
            </a:r>
            <a:r>
              <a:rPr lang="en-GB" sz="1200" b="0" i="0" kern="1200" baseline="-25000" dirty="0">
                <a:solidFill>
                  <a:schemeClr val="tx1"/>
                </a:solidFill>
                <a:effectLst/>
                <a:latin typeface="+mn-lt"/>
                <a:ea typeface="+mn-ea"/>
                <a:cs typeface="+mn-cs"/>
              </a:rPr>
              <a:t>4</a:t>
            </a:r>
            <a:r>
              <a:rPr lang="en-GB" sz="1200" b="0" i="0" kern="1200" dirty="0">
                <a:solidFill>
                  <a:schemeClr val="tx1"/>
                </a:solidFill>
                <a:effectLst/>
                <a:latin typeface="+mn-lt"/>
                <a:ea typeface="+mn-ea"/>
                <a:cs typeface="+mn-cs"/>
              </a:rPr>
              <a:t>Cl (s)</a:t>
            </a:r>
          </a:p>
          <a:p>
            <a:r>
              <a:rPr lang="en-GB" sz="1200" b="0" i="0" kern="1200" dirty="0">
                <a:solidFill>
                  <a:schemeClr val="tx1"/>
                </a:solidFill>
                <a:effectLst/>
                <a:latin typeface="+mn-lt"/>
                <a:ea typeface="+mn-ea"/>
                <a:cs typeface="+mn-cs"/>
              </a:rPr>
              <a:t>The exact time taken for the ring to form will depend on the dimensions of the tube, the amount of the solutions which are put on the cotton wool wads and the temperature of the room.</a:t>
            </a:r>
          </a:p>
          <a:p>
            <a:r>
              <a:rPr lang="en-GB" sz="1200" b="0" i="0" kern="1200" dirty="0">
                <a:solidFill>
                  <a:schemeClr val="tx1"/>
                </a:solidFill>
                <a:effectLst/>
                <a:latin typeface="+mn-lt"/>
                <a:ea typeface="+mn-ea"/>
                <a:cs typeface="+mn-cs"/>
              </a:rPr>
              <a:t>The ring usually forms nearer to the hydrochloric acid end of the tube because hydrogen chloride diffuses more slowly than ammonia. This is because hydrogen chloride has almost twice the molecular weight of ammonia, and the rate of diffusion is inversely proportional to the square root of the molecular mass of the gas.</a:t>
            </a:r>
          </a:p>
          <a:p>
            <a:r>
              <a:rPr lang="en-GB" sz="1200" b="0" i="0" kern="1200" dirty="0">
                <a:solidFill>
                  <a:schemeClr val="tx1"/>
                </a:solidFill>
                <a:effectLst/>
                <a:latin typeface="+mn-lt"/>
                <a:ea typeface="+mn-ea"/>
                <a:cs typeface="+mn-cs"/>
              </a:rPr>
              <a:t>It is worth noting that the rate of diffusion is not the same as the speed at which the gas molecules travel (which is hundreds of meters per second). The gas molecules follow a zig-zag path through the tube as they collide with the air molecules in the tube.</a:t>
            </a:r>
          </a:p>
          <a:p>
            <a:r>
              <a:rPr lang="en-GB" sz="1200" b="0" i="0" kern="1200" dirty="0">
                <a:solidFill>
                  <a:schemeClr val="tx1"/>
                </a:solidFill>
                <a:effectLst/>
                <a:latin typeface="+mn-lt"/>
                <a:ea typeface="+mn-ea"/>
                <a:cs typeface="+mn-cs"/>
              </a:rPr>
              <a:t>The purpose of the glass tube is to eliminate air currents and to see if the gas molecules will move on their own.</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481102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new information that have been covered. </a:t>
            </a:r>
            <a:endParaRPr lang="en-GB" dirty="0"/>
          </a:p>
          <a:p>
            <a:endParaRPr lang="en-GB" b="0" baseline="0" dirty="0"/>
          </a:p>
          <a:p>
            <a:r>
              <a:rPr lang="en-GB" b="0" baseline="0" dirty="0"/>
              <a:t>Answers:</a:t>
            </a:r>
          </a:p>
          <a:p>
            <a:r>
              <a:rPr lang="en-GB" b="1" baseline="0" dirty="0"/>
              <a:t>Q1. Answer: B</a:t>
            </a:r>
          </a:p>
          <a:p>
            <a:r>
              <a:rPr lang="en-GB" b="0" baseline="0" dirty="0"/>
              <a:t>If pupils answered incorrectly they have not got the correct definition of diffusion, A has the wrong concentration gradient and C links to water. </a:t>
            </a:r>
            <a:r>
              <a:rPr lang="en-GB" b="0" i="1" baseline="0" dirty="0"/>
              <a:t>To fix this ask pupils to write a scientific definition of diffusion and explain why it is useful.</a:t>
            </a:r>
          </a:p>
          <a:p>
            <a:endParaRPr lang="en-GB" b="0" baseline="0" dirty="0"/>
          </a:p>
          <a:p>
            <a:r>
              <a:rPr lang="en-GB" b="1" baseline="0" dirty="0"/>
              <a:t>Q2. Answer: C</a:t>
            </a:r>
          </a:p>
          <a:p>
            <a:r>
              <a:rPr lang="en-GB" b="0" baseline="0" dirty="0"/>
              <a:t>If pupils answered incorrectly they do not know the adaptations to increase the rate of diffusion, both A and B indicate a misconception around the length of diffusion path. </a:t>
            </a:r>
            <a:r>
              <a:rPr lang="en-GB" b="0" i="1" baseline="0" dirty="0"/>
              <a:t>To fix this show diagrams of short and long diffusion paths and ask pupils to identify which one would reach equal concentrations sooner.</a:t>
            </a:r>
          </a:p>
          <a:p>
            <a:r>
              <a:rPr lang="en-GB" b="0" i="1" baseline="0" dirty="0"/>
              <a:t> </a:t>
            </a:r>
            <a:endParaRPr lang="en-GB" b="0" baseline="0" dirty="0"/>
          </a:p>
          <a:p>
            <a:r>
              <a:rPr lang="en-GB" b="1" baseline="0" dirty="0"/>
              <a:t>Q3. Answer: B</a:t>
            </a:r>
          </a:p>
          <a:p>
            <a:r>
              <a:rPr lang="en-GB" b="0" baseline="0" dirty="0"/>
              <a:t>If pupils answered A they may have misunderstood that unicellular organisms need many substances just as multicellular organisms do. If they answered B there is a misconception around linking </a:t>
            </a:r>
            <a:r>
              <a:rPr lang="en-GB" b="0" baseline="0" dirty="0" err="1"/>
              <a:t>SA:Vol</a:t>
            </a:r>
            <a:r>
              <a:rPr lang="en-GB" b="0" baseline="0" dirty="0"/>
              <a:t> to diffusion. </a:t>
            </a:r>
            <a:r>
              <a:rPr lang="en-GB" b="0" i="1" baseline="0" dirty="0"/>
              <a:t>To fix this explain </a:t>
            </a:r>
            <a:r>
              <a:rPr lang="en-GB" b="0" i="1" baseline="0" dirty="0" err="1"/>
              <a:t>Sa:vol</a:t>
            </a:r>
            <a:r>
              <a:rPr lang="en-GB" b="0" i="1" baseline="0" dirty="0"/>
              <a:t> in more detail and use diagrams to show how it can speed up diffusion. </a:t>
            </a: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a:t>
            </a:r>
            <a:r>
              <a:rPr lang="en-GB" sz="1200" dirty="0">
                <a:solidFill>
                  <a:srgbClr val="0070C0"/>
                </a:solidFill>
                <a:latin typeface="Century Gothic" panose="020B0502020202020204" pitchFamily="34" charset="0"/>
              </a:rPr>
              <a:t>Name the cellular process that releases energy.</a:t>
            </a:r>
            <a:endParaRPr lang="en-GB" sz="1200" b="1" dirty="0">
              <a:solidFill>
                <a:srgbClr val="0070C0"/>
              </a:solidFill>
              <a:latin typeface="Century Gothic" panose="020B0502020202020204" pitchFamily="34" charset="0"/>
            </a:endParaRPr>
          </a:p>
          <a:p>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a:t>
            </a:r>
            <a:r>
              <a:rPr lang="en-GB" sz="1200" dirty="0">
                <a:solidFill>
                  <a:srgbClr val="7030A0"/>
                </a:solidFill>
                <a:latin typeface="Century Gothic" panose="020B0502020202020204" pitchFamily="34" charset="0"/>
              </a:rPr>
              <a:t>Explain why diffusion is a critical process for human survival.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Answers</a:t>
            </a:r>
            <a:r>
              <a:rPr lang="en-GB" sz="1200" i="0" kern="1200" baseline="0" dirty="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(aerobic) </a:t>
            </a:r>
            <a:r>
              <a:rPr lang="en-GB" b="0" dirty="0"/>
              <a:t>respiration</a:t>
            </a: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Oxygen needs to get into the bloodstream so it can get to cells for respiration and carbon dioxide needs to diffuse out. Nutrients also diffuse into the bloodstream through the small intestine, which provides glucose, also for respiration. There are a number of other relevant answers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solidFill>
                <a:srgbClr val="7030A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Cells are alive</a:t>
            </a:r>
          </a:p>
          <a:p>
            <a:r>
              <a:rPr lang="en-US" dirty="0"/>
              <a:t>In the previous lesson pupils looked at the process of diffusion. Here they will deepen their understanding of why diffusion is important, not just for humans but for other living things. </a:t>
            </a:r>
          </a:p>
          <a:p>
            <a:endParaRPr lang="en-US" dirty="0"/>
          </a:p>
          <a:p>
            <a:r>
              <a:rPr lang="en-US" b="1" dirty="0"/>
              <a:t>Suggested Hook: </a:t>
            </a:r>
            <a:endParaRPr lang="en-US" b="1" dirty="0">
              <a:cs typeface="Calibri"/>
            </a:endParaRPr>
          </a:p>
          <a:p>
            <a:r>
              <a:rPr lang="en-US" b="0" dirty="0"/>
              <a:t>Many organisms that need to respire aerobically (so need oxygen) do not have lungs </a:t>
            </a:r>
            <a:r>
              <a:rPr lang="en-US" b="0" dirty="0" err="1"/>
              <a:t>eg</a:t>
            </a:r>
            <a:r>
              <a:rPr lang="en-US" b="0" dirty="0"/>
              <a:t> fish, insects, single celled organisms, plants. Ask pupils’ how do these organisms get the oxygen they need for respiration?’ There is a chance to come back to this question in the talk task about an insect. </a:t>
            </a:r>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r>
              <a:rPr lang="en-GB" b="0" baseline="0" dirty="0"/>
              <a:t>Answers:</a:t>
            </a:r>
          </a:p>
          <a:p>
            <a:pPr marL="0" indent="0">
              <a:buNone/>
            </a:pPr>
            <a:r>
              <a:rPr lang="en-GB" b="1" baseline="0" dirty="0"/>
              <a:t>Q1. Answer: A</a:t>
            </a:r>
            <a:r>
              <a:rPr lang="en-GB" b="0" baseline="0" dirty="0"/>
              <a:t> </a:t>
            </a: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 If pupils answered B they have incorrectly understood particles ‘spreading out’ or not read the whole sentence (C is technically the right idea but is not written scientifically so is not the best definition). </a:t>
            </a:r>
            <a:r>
              <a:rPr lang="en-GB" b="0" i="1" baseline="0" dirty="0"/>
              <a:t>To fix it get pupils to explain the process of diffusion, using a diagram to aid their explanation.</a:t>
            </a:r>
          </a:p>
          <a:p>
            <a:pPr marL="0" indent="0">
              <a:buNone/>
            </a:pPr>
            <a:endParaRPr lang="en-GB" b="0" baseline="0" dirty="0"/>
          </a:p>
          <a:p>
            <a:pPr marL="0" indent="0">
              <a:buNone/>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 </a:t>
            </a:r>
            <a:r>
              <a:rPr lang="en-GB" b="0" i="0" baseline="0" dirty="0"/>
              <a:t>If pupils answered A or B they have a misconception around the factors affecting diffusion. </a:t>
            </a:r>
            <a:r>
              <a:rPr lang="en-GB" b="0" i="1" baseline="0" dirty="0"/>
              <a:t>To fix it, it could be useful to demo how each factor affects the rate of diffusion, e.g. with potassium permanganate at different temperatures or adding into an existing solution (smaller concentration gradient)</a:t>
            </a:r>
            <a:endParaRPr lang="en-GB" i="1" dirty="0"/>
          </a:p>
          <a:p>
            <a:pPr marL="0" indent="0">
              <a:buNone/>
            </a:pPr>
            <a:endParaRPr lang="en-GB" b="0" i="1" baseline="0" dirty="0"/>
          </a:p>
          <a:p>
            <a:pPr marL="0" indent="0">
              <a:buNone/>
            </a:pPr>
            <a:r>
              <a:rPr lang="en-GB" b="1" baseline="0" dirty="0"/>
              <a:t>Q3. Answer: A</a:t>
            </a:r>
          </a:p>
          <a:p>
            <a:pPr marL="0" indent="0">
              <a:buNone/>
            </a:pPr>
            <a:r>
              <a:rPr lang="en-GB" b="0" baseline="0" dirty="0"/>
              <a:t>If pupils answered B or C they have incorrectly identified the direction of diffusion. </a:t>
            </a:r>
            <a:r>
              <a:rPr lang="en-GB" b="0" i="1" baseline="0" dirty="0"/>
              <a:t>To fix it</a:t>
            </a:r>
            <a:r>
              <a:rPr lang="en-GB" b="0" baseline="0" dirty="0"/>
              <a:t> </a:t>
            </a:r>
            <a:r>
              <a:rPr lang="en-GB" b="0" i="1" baseline="0" dirty="0"/>
              <a:t>revise aspects of the circulatory system and gas exchange – why cells need oxygen, and to get rid of carbon dioxide and urea.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Last lesson we learnt how to calculate </a:t>
            </a:r>
            <a:r>
              <a:rPr lang="en-GB" b="0" dirty="0" err="1"/>
              <a:t>SA:vol</a:t>
            </a:r>
            <a:r>
              <a:rPr lang="en-GB" b="0" dirty="0"/>
              <a:t>. Smaller objects will have a higher </a:t>
            </a:r>
            <a:r>
              <a:rPr lang="en-GB" b="0" dirty="0" err="1"/>
              <a:t>SA:vol</a:t>
            </a:r>
            <a:r>
              <a:rPr lang="en-GB" b="0" dirty="0"/>
              <a:t> than larger objects. Very small unicellular organisms such as bacteria therefore have a very high </a:t>
            </a:r>
            <a:r>
              <a:rPr lang="en-GB" b="0" dirty="0" err="1"/>
              <a:t>SA:vol</a:t>
            </a:r>
            <a:r>
              <a:rPr lang="en-GB" b="0" dirty="0"/>
              <a:t>. This means it is easy for substances (such as oxygen, water, glucose etc) to diffuse through the cell membrane and subsequently to the rest of the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Multicellular organisms such as animals and plants are much larger than unicellular organisms so have a much lower </a:t>
            </a:r>
            <a:r>
              <a:rPr lang="en-GB" b="0" dirty="0" err="1"/>
              <a:t>SA:vol</a:t>
            </a:r>
            <a:r>
              <a:rPr lang="en-GB" b="0" dirty="0"/>
              <a:t>. It is not feasible that multicellular organisms would be able to absorb required substances through diffusion in the same way as unicellular organisms. These multicellular organisms have adaptations to increase their surface area in the places where diffusion happens. These adaptations are present in all multicellular organisms but look different depending on the type of organism.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Common examples shown, both have maximum surface area. </a:t>
            </a:r>
            <a:r>
              <a:rPr lang="en-GB" b="1" dirty="0"/>
              <a:t>Always relate structure back to its function in explanations.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Pointing at the root hair cell diagram. </a:t>
            </a:r>
            <a:r>
              <a:rPr lang="en-GB" b="0" i="1" dirty="0"/>
              <a:t>What is the function of a root hair cell? </a:t>
            </a:r>
            <a:r>
              <a:rPr lang="en-GB" b="1" i="1" dirty="0"/>
              <a:t>To absorb water and minerals from the soil. </a:t>
            </a:r>
            <a:r>
              <a:rPr lang="en-GB" b="0" dirty="0"/>
              <a:t>Root hair cells have a large surface area compared to other types of leaf cell in order to absorb maximum amount of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Pointing at the section of a leaf diagram. </a:t>
            </a:r>
            <a:r>
              <a:rPr lang="en-GB" b="0" dirty="0"/>
              <a:t>Leaves (particularly spongy mesophyll cells) are organised to maximise surface area - not packed so closely/rigidly as the palisade mesophyll.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Pointing at the red blood cell image. </a:t>
            </a:r>
            <a:r>
              <a:rPr lang="en-GB" b="0" i="0" dirty="0"/>
              <a:t>Red </a:t>
            </a:r>
            <a:r>
              <a:rPr lang="en-GB" b="0" dirty="0"/>
              <a:t>blood cells have a </a:t>
            </a:r>
            <a:r>
              <a:rPr lang="en-GB" b="1" dirty="0"/>
              <a:t>biconcave disc </a:t>
            </a:r>
            <a:r>
              <a:rPr lang="en-GB" b="0" dirty="0"/>
              <a:t>shape which leads to a greater surface area </a:t>
            </a:r>
            <a:r>
              <a:rPr lang="en-GB" b="1" dirty="0"/>
              <a:t>draw a biconcave shape vs flat cell shape on the board to emphasise the difference. </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For more able pupils you may want to engage in a discussion about further adaptations, e.g. RBCs have no nucleus to maximise the amount of haemoglobin they can hold, therefore carry more oxygen.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links back to the effect of size on the uptake of diffusion activity from the previous lesson. This activity can be carried out as part of this lesson alternatively.</a:t>
            </a:r>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Red blood cell image: 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File:Red_blood_cells.svg</a:t>
            </a:r>
            <a:endParaRPr lang="en-GB" sz="1200" b="0"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To be efficient at diffusion structures where diffusion occur will have: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A short diffusion path (thin membrane or only one layer of cells)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A large surface area, like in alveoli and in gills </a:t>
            </a:r>
            <a:r>
              <a:rPr lang="en-GB" b="1" dirty="0"/>
              <a:t>point to the images</a:t>
            </a:r>
            <a:endParaRPr lang="en-GB"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A way of maintaining the concentration gradient </a:t>
            </a:r>
            <a:r>
              <a:rPr lang="en-GB" b="0" dirty="0" err="1"/>
              <a:t>ie</a:t>
            </a:r>
            <a:r>
              <a:rPr lang="en-GB" b="0" dirty="0"/>
              <a:t> once diffusion has happened those particles should not stay where they are. This is often done via a good blood supply so that substances are carried away in the blood stream as soon as diffusion has happened.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Both alveoli and gills have the same job </a:t>
            </a:r>
            <a:r>
              <a:rPr lang="en-GB" b="0" i="1" dirty="0"/>
              <a:t>what job is that? </a:t>
            </a:r>
            <a:r>
              <a:rPr lang="en-GB" b="1" i="1" dirty="0"/>
              <a:t>Gas exchange</a:t>
            </a:r>
            <a:r>
              <a:rPr lang="en-GB" b="0" i="0" dirty="0"/>
              <a:t>. Even though they are different structures found in different organisms both alveoli and gills have structures that give them the same features- large SA, thin for short diffusion path, good blood supply to maintain the concentration gradient.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other structures did we encounter in the digestive system that also have these features (in y8)? </a:t>
            </a:r>
            <a:r>
              <a:rPr lang="en-GB" b="1" i="1" dirty="0"/>
              <a:t>Villi</a:t>
            </a:r>
            <a:endParaRPr lang="en-GB" b="0"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Gills are arranged in layers in </a:t>
            </a:r>
            <a:r>
              <a:rPr lang="en-GB" sz="1200" b="0" i="0" kern="1200" dirty="0">
                <a:solidFill>
                  <a:schemeClr val="tx1"/>
                </a:solidFill>
                <a:effectLst/>
                <a:latin typeface="+mn-lt"/>
                <a:ea typeface="+mn-ea"/>
                <a:cs typeface="+mn-cs"/>
              </a:rPr>
              <a:t>tissues that are like short threads, protein </a:t>
            </a:r>
            <a:r>
              <a:rPr lang="en-GB" sz="1200" b="1" i="0" kern="1200" dirty="0">
                <a:solidFill>
                  <a:schemeClr val="tx1"/>
                </a:solidFill>
                <a:effectLst/>
                <a:latin typeface="+mn-lt"/>
                <a:ea typeface="+mn-ea"/>
                <a:cs typeface="+mn-cs"/>
              </a:rPr>
              <a:t>structures</a:t>
            </a:r>
            <a:r>
              <a:rPr lang="en-GB" sz="1200" b="0" i="0" kern="1200" dirty="0">
                <a:solidFill>
                  <a:schemeClr val="tx1"/>
                </a:solidFill>
                <a:effectLst/>
                <a:latin typeface="+mn-lt"/>
                <a:ea typeface="+mn-ea"/>
                <a:cs typeface="+mn-cs"/>
              </a:rPr>
              <a:t> called filaments. Similar texture to the layers in the underside of a mushroom, may help pupils to visualise.</a:t>
            </a:r>
            <a:endParaRPr lang="en-GB" b="0" dirty="0"/>
          </a:p>
          <a:p>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Suggested guidance: </a:t>
            </a:r>
            <a:r>
              <a:rPr lang="en-GB" b="0" dirty="0"/>
              <a:t>Emphasise these three factors as the principles are the same for any structures that present for efficient diffusion. Pupils should be able to identify these three factors in organisms/structures they have not seen before.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Alveoli image: https://</a:t>
            </a:r>
            <a:r>
              <a:rPr lang="en-GB" b="0" dirty="0" err="1"/>
              <a:t>commons.wikimedia.org</a:t>
            </a:r>
            <a:r>
              <a:rPr lang="en-GB" b="0" dirty="0"/>
              <a:t>/wiki/File:Figure_39_01_09.jpg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Gills image: https://</a:t>
            </a:r>
            <a:r>
              <a:rPr lang="en-GB" b="0" dirty="0" err="1"/>
              <a:t>commons.wikimedia.org</a:t>
            </a:r>
            <a:r>
              <a:rPr lang="en-GB" b="0" dirty="0"/>
              <a:t>/wiki/</a:t>
            </a:r>
            <a:r>
              <a:rPr lang="en-GB" b="0" dirty="0" err="1"/>
              <a:t>File:Tuna_Gills_cut_out.jpg</a:t>
            </a:r>
            <a:endParaRPr lang="en-GB" b="0" dirty="0"/>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389387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lvl="0"/>
            <a:r>
              <a:rPr lang="en-GB" b="1" dirty="0"/>
              <a:t>This is an optional review from B2.1.</a:t>
            </a:r>
          </a:p>
          <a:p>
            <a:pPr lvl="0"/>
            <a:endParaRPr lang="en-GB" dirty="0"/>
          </a:p>
          <a:p>
            <a:pPr lvl="0"/>
            <a:r>
              <a:rPr lang="en-GB" dirty="0"/>
              <a:t>Model teacher exposition: This information should be dual-coded for the students on the whiteboard. </a:t>
            </a:r>
          </a:p>
          <a:p>
            <a:pPr lvl="0"/>
            <a:endParaRPr lang="en-GB" dirty="0"/>
          </a:p>
          <a:p>
            <a:pPr lvl="0"/>
            <a:r>
              <a:rPr lang="en-GB" dirty="0"/>
              <a:t>This same video describes the features of the alveoli after 2 minutes (continue from previous part of the lesson)</a:t>
            </a:r>
          </a:p>
          <a:p>
            <a:pPr lvl="0"/>
            <a:r>
              <a:rPr lang="en-GB" dirty="0"/>
              <a:t>https://</a:t>
            </a:r>
            <a:r>
              <a:rPr lang="en-GB" dirty="0" err="1"/>
              <a:t>www.youtube.com</a:t>
            </a:r>
            <a:r>
              <a:rPr lang="en-GB" dirty="0"/>
              <a:t>/</a:t>
            </a:r>
            <a:r>
              <a:rPr lang="en-GB" dirty="0" err="1"/>
              <a:t>watch?v</a:t>
            </a:r>
            <a:r>
              <a:rPr lang="en-GB" dirty="0"/>
              <a:t>=Nwz4EaO5H2Y</a:t>
            </a:r>
          </a:p>
          <a:p>
            <a:pPr lvl="0"/>
            <a:endParaRPr lang="en-GB" dirty="0"/>
          </a:p>
          <a:p>
            <a:pPr lvl="0"/>
            <a:r>
              <a:rPr lang="en-GB" dirty="0"/>
              <a:t>Alveoli are made of specialised tissue that allow for efficient gas exchange. </a:t>
            </a:r>
          </a:p>
          <a:p>
            <a:pPr lvl="0"/>
            <a:endParaRPr lang="en-GB" dirty="0"/>
          </a:p>
          <a:p>
            <a:pPr lvl="0"/>
            <a:r>
              <a:rPr lang="en-GB" dirty="0"/>
              <a:t>1. The walls are thin (made of just one single layer of cells). This means that there is a short distance for diffusion.</a:t>
            </a:r>
          </a:p>
          <a:p>
            <a:pPr lvl="0"/>
            <a:r>
              <a:rPr lang="en-GB" dirty="0"/>
              <a:t>2. Alveoli have a large surface area. If you laid out all the membranes in your lungs it would take up half a tennis court! This means that there is a faster rate of diffusion. </a:t>
            </a:r>
          </a:p>
          <a:p>
            <a:pPr lvl="0"/>
            <a:r>
              <a:rPr lang="en-GB" dirty="0"/>
              <a:t>3. Alveoli have a very good blood supply. This means that oxygenated blood is taken away from the lungs quickly. This ensures there is always a gradient so that oxygen diffuses into the blood and carbon dioxide diffuses out. </a:t>
            </a:r>
          </a:p>
          <a:p>
            <a:pPr lvl="0"/>
            <a:r>
              <a:rPr lang="en-GB" dirty="0"/>
              <a:t>4. Alveoli are moist. This means that the gases can dissolve, making it easier for them to pass across the alveolar wall. </a:t>
            </a:r>
          </a:p>
          <a:p>
            <a:pPr lvl="0"/>
            <a:endParaRPr lang="en-GB" dirty="0"/>
          </a:p>
          <a:p>
            <a:pPr lvl="0"/>
            <a:r>
              <a:rPr lang="en-GB" dirty="0"/>
              <a:t>Possible questions:</a:t>
            </a:r>
          </a:p>
          <a:p>
            <a:pPr lvl="0"/>
            <a:r>
              <a:rPr lang="en-GB" dirty="0"/>
              <a:t>Do unicellular organisms need alveoli? No because oxygen can diffuse directly into the cell</a:t>
            </a:r>
          </a:p>
          <a:p>
            <a:pPr lvl="0"/>
            <a:r>
              <a:rPr lang="en-GB" dirty="0"/>
              <a:t>What would happen to the rate of diffusion if the walls were thick? Why? It would decrease because the diffusion distance would be larger</a:t>
            </a:r>
          </a:p>
          <a:p>
            <a:pPr lvl="0"/>
            <a:r>
              <a:rPr lang="en-GB" dirty="0"/>
              <a:t>What organ of the body ensures blood is continuously moving? The heart</a:t>
            </a:r>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
        <p:nvSpPr>
          <p:cNvPr id="7" name="Slide Image Placeholder 6">
            <a:extLst>
              <a:ext uri="{FF2B5EF4-FFF2-40B4-BE49-F238E27FC236}">
                <a16:creationId xmlns:a16="http://schemas.microsoft.com/office/drawing/2014/main" id="{2654CE3C-B533-DA2A-71A1-3CA737604DC0}"/>
              </a:ext>
            </a:extLst>
          </p:cNvPr>
          <p:cNvSpPr>
            <a:spLocks noGrp="1" noRot="1" noChangeAspect="1"/>
          </p:cNvSpPr>
          <p:nvPr>
            <p:ph type="sldImg"/>
          </p:nvPr>
        </p:nvSpPr>
        <p:spPr/>
      </p:sp>
    </p:spTree>
    <p:extLst>
      <p:ext uri="{BB962C8B-B14F-4D97-AF65-F5344CB8AC3E}">
        <p14:creationId xmlns:p14="http://schemas.microsoft.com/office/powerpoint/2010/main" val="2926798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1"/>
              <a:t>This is an optional review from B2.4.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 small intestine has several different adaptations that make it well suited for absorption. It is a long muscular tube folded into lots of tiny structures called villi (singular villus). Villi increase the surface area over which absorption can happen. These villi are then lined with the specialised cells we just learnt about. Because the small intestine is so folded, if it was unravelled and stretched out it would actually be nearly 5 metres long!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effect does surface area have on the rate of diffusion?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The greater the surface area, the higher the rate of diffusion. </a:t>
            </a:r>
          </a:p>
          <a:p>
            <a:pPr marL="0" lvl="0" indent="0" algn="l" rtl="0">
              <a:lnSpc>
                <a:spcPct val="100000"/>
              </a:lnSpc>
              <a:spcBef>
                <a:spcPts val="0"/>
              </a:spcBef>
              <a:spcAft>
                <a:spcPts val="0"/>
              </a:spcAft>
              <a:buSzPts val="1400"/>
              <a:buNone/>
            </a:pPr>
            <a:r>
              <a:rPr lang="en-GB" dirty="0"/>
              <a:t>Villi also have an excellent blood supply because they contain lots of capillaries. This means that as nutrients are absorbed they can be carried away quickly, which has the effect of maintaining a concentration gradient. </a:t>
            </a:r>
          </a:p>
          <a:p>
            <a:pPr marL="0" lvl="0" indent="0" algn="l" rtl="0">
              <a:lnSpc>
                <a:spcPct val="100000"/>
              </a:lnSpc>
              <a:spcBef>
                <a:spcPts val="0"/>
              </a:spcBef>
              <a:spcAft>
                <a:spcPts val="0"/>
              </a:spcAft>
              <a:buSzPts val="1400"/>
              <a:buNone/>
            </a:pPr>
            <a:r>
              <a:rPr lang="en-GB" i="1" dirty="0"/>
              <a:t>What is a concentration gradient?</a:t>
            </a:r>
          </a:p>
          <a:p>
            <a:pPr marL="0" lvl="0" indent="0" algn="l" rtl="0">
              <a:lnSpc>
                <a:spcPct val="100000"/>
              </a:lnSpc>
              <a:spcBef>
                <a:spcPts val="0"/>
              </a:spcBef>
              <a:spcAft>
                <a:spcPts val="0"/>
              </a:spcAft>
              <a:buSzPts val="1400"/>
              <a:buNone/>
            </a:pPr>
            <a:r>
              <a:rPr lang="en-GB" b="1" i="1" dirty="0"/>
              <a:t>The difference in concentration between two areas.</a:t>
            </a:r>
          </a:p>
          <a:p>
            <a:pPr marL="0" lvl="0" indent="0" algn="l" rtl="0">
              <a:lnSpc>
                <a:spcPct val="100000"/>
              </a:lnSpc>
              <a:spcBef>
                <a:spcPts val="0"/>
              </a:spcBef>
              <a:spcAft>
                <a:spcPts val="0"/>
              </a:spcAft>
              <a:buSzPts val="1400"/>
              <a:buNone/>
            </a:pPr>
            <a:r>
              <a:rPr lang="en-GB" b="0" i="0" dirty="0"/>
              <a:t>Having a large concentration gradient increases the rate of diffusion. </a:t>
            </a:r>
          </a:p>
          <a:p>
            <a:pPr marL="0" lvl="0" indent="0" algn="l" rtl="0">
              <a:lnSpc>
                <a:spcPct val="100000"/>
              </a:lnSpc>
              <a:spcBef>
                <a:spcPts val="0"/>
              </a:spcBef>
              <a:spcAft>
                <a:spcPts val="0"/>
              </a:spcAft>
              <a:buSzPts val="1400"/>
              <a:buNone/>
            </a:pPr>
            <a:r>
              <a:rPr lang="en-GB" b="0" i="0" dirty="0"/>
              <a:t>The microvilli are only one cell thick. </a:t>
            </a:r>
          </a:p>
          <a:p>
            <a:pPr marL="0" lvl="0" indent="0" algn="l" rtl="0">
              <a:lnSpc>
                <a:spcPct val="100000"/>
              </a:lnSpc>
              <a:spcBef>
                <a:spcPts val="0"/>
              </a:spcBef>
              <a:spcAft>
                <a:spcPts val="0"/>
              </a:spcAft>
              <a:buSzPts val="1400"/>
              <a:buNone/>
            </a:pPr>
            <a:r>
              <a:rPr lang="en-GB" b="0" i="1" dirty="0"/>
              <a:t>How might this affect diffusion?</a:t>
            </a:r>
          </a:p>
          <a:p>
            <a:pPr marL="0" lvl="0" indent="0" algn="l" rtl="0">
              <a:lnSpc>
                <a:spcPct val="100000"/>
              </a:lnSpc>
              <a:spcBef>
                <a:spcPts val="0"/>
              </a:spcBef>
              <a:spcAft>
                <a:spcPts val="0"/>
              </a:spcAft>
              <a:buSzPts val="1400"/>
              <a:buNone/>
            </a:pPr>
            <a:r>
              <a:rPr lang="en-GB" b="1" i="1" dirty="0"/>
              <a:t>This increases the rate of diffusion as there is a short pathway for molecules.</a:t>
            </a:r>
          </a:p>
          <a:p>
            <a:pPr marL="0" lvl="0" indent="0" algn="l" rtl="0">
              <a:lnSpc>
                <a:spcPct val="100000"/>
              </a:lnSpc>
              <a:spcBef>
                <a:spcPts val="0"/>
              </a:spcBef>
              <a:spcAft>
                <a:spcPts val="0"/>
              </a:spcAft>
              <a:buSzPts val="1400"/>
              <a:buNone/>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Images: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https://commons.wikimedia.org/wiki/File:Villi_%26_microvilli_of_small_intestine.svg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https://commons.wikimedia.org/wiki/File:Intestinal_villus_simplified_esp.jpg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184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and key prior knowledge. Get students to hold up fingers for their chosen answer. Take consensus with answers and use questioning to explain why these are the answers and why other answers are incorrect. </a:t>
            </a: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50637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569915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78030074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2013257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75750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2297937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8203428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06434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8911533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4961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05945999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22761458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54017324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7719056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95139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5223558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20808552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48206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442011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675" r:id="rId17"/>
    <p:sldLayoutId id="2147483720"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19.tiff"/></Relationships>
</file>

<file path=ppt/slides/_rels/slide19.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tiff"/><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A04621-4178-E846-BA22-B91F01757551}"/>
              </a:ext>
            </a:extLst>
          </p:cNvPr>
          <p:cNvSpPr>
            <a:spLocks noGrp="1"/>
          </p:cNvSpPr>
          <p:nvPr>
            <p:ph type="title"/>
          </p:nvPr>
        </p:nvSpPr>
        <p:spPr/>
        <p:txBody>
          <a:bodyPr/>
          <a:lstStyle/>
          <a:p>
            <a:r>
              <a:rPr lang="en-GB">
                <a:latin typeface="Century Gothic" panose="020B0502020202020204" pitchFamily="34" charset="0"/>
              </a:rPr>
              <a:t>The Lining of the Small Intestine</a:t>
            </a:r>
          </a:p>
        </p:txBody>
      </p:sp>
      <p:sp>
        <p:nvSpPr>
          <p:cNvPr id="4" name="Google Shape;109;p4">
            <a:extLst>
              <a:ext uri="{FF2B5EF4-FFF2-40B4-BE49-F238E27FC236}">
                <a16:creationId xmlns:a16="http://schemas.microsoft.com/office/drawing/2014/main" id="{752213B4-6316-154B-8584-8D8AA552FF6D}"/>
              </a:ext>
            </a:extLst>
          </p:cNvPr>
          <p:cNvSpPr txBox="1"/>
          <p:nvPr/>
        </p:nvSpPr>
        <p:spPr>
          <a:xfrm>
            <a:off x="389546" y="1264666"/>
            <a:ext cx="6761517" cy="4431983"/>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When molecules are absorbed, they </a:t>
            </a:r>
            <a:r>
              <a:rPr lang="en-GB" sz="2400" b="1" dirty="0">
                <a:latin typeface="Century Gothic" panose="020B0502020202020204" pitchFamily="34" charset="0"/>
              </a:rPr>
              <a:t>diffuse</a:t>
            </a:r>
            <a:r>
              <a:rPr lang="en-GB" sz="2400" dirty="0">
                <a:latin typeface="Century Gothic" panose="020B0502020202020204" pitchFamily="34" charset="0"/>
              </a:rPr>
              <a:t> from the small intestine into the bloodstream.</a:t>
            </a:r>
          </a:p>
          <a:p>
            <a:endParaRPr lang="en-GB" sz="2400" dirty="0">
              <a:latin typeface="Century Gothic" panose="020B0502020202020204" pitchFamily="34" charset="0"/>
            </a:endParaRPr>
          </a:p>
          <a:p>
            <a:r>
              <a:rPr lang="en-GB" sz="2400" dirty="0">
                <a:latin typeface="Century Gothic" panose="020B0502020202020204" pitchFamily="34" charset="0"/>
              </a:rPr>
              <a:t>The small intestine is adapted for diffusion:</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It is folded into lots of tiny structures called </a:t>
            </a:r>
            <a:r>
              <a:rPr lang="en-GB" sz="2400" b="1" dirty="0">
                <a:latin typeface="Century Gothic" panose="020B0502020202020204" pitchFamily="34" charset="0"/>
              </a:rPr>
              <a:t>villi</a:t>
            </a: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Each villi is lined by specialised cells which have parts called </a:t>
            </a:r>
            <a:r>
              <a:rPr lang="en-GB" sz="2400" b="1" dirty="0">
                <a:latin typeface="Century Gothic" panose="020B0502020202020204" pitchFamily="34" charset="0"/>
              </a:rPr>
              <a:t>microvilli</a:t>
            </a: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Each villi has a good </a:t>
            </a:r>
            <a:r>
              <a:rPr lang="en-GB" sz="2400" b="1" dirty="0">
                <a:latin typeface="Century Gothic" panose="020B0502020202020204" pitchFamily="34" charset="0"/>
              </a:rPr>
              <a:t>blood supply</a:t>
            </a:r>
            <a:endParaRPr lang="en-GB" sz="2400" dirty="0">
              <a:latin typeface="Century Gothic" panose="020B0502020202020204" pitchFamily="34" charset="0"/>
            </a:endParaRPr>
          </a:p>
        </p:txBody>
      </p:sp>
      <p:pic>
        <p:nvPicPr>
          <p:cNvPr id="7" name="Picture 6" descr="A picture containing text&#10;&#10;Description automatically generated">
            <a:extLst>
              <a:ext uri="{FF2B5EF4-FFF2-40B4-BE49-F238E27FC236}">
                <a16:creationId xmlns:a16="http://schemas.microsoft.com/office/drawing/2014/main" id="{D8E2CCFC-A6E8-FE40-994D-DB74CFE6DBE5}"/>
              </a:ext>
            </a:extLst>
          </p:cNvPr>
          <p:cNvPicPr>
            <a:picLocks noChangeAspect="1"/>
          </p:cNvPicPr>
          <p:nvPr/>
        </p:nvPicPr>
        <p:blipFill>
          <a:blip r:embed="rId3"/>
          <a:stretch>
            <a:fillRect/>
          </a:stretch>
        </p:blipFill>
        <p:spPr>
          <a:xfrm>
            <a:off x="7151063" y="3638286"/>
            <a:ext cx="4164847" cy="3007937"/>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82775AF8-B961-804A-B13A-7E5BC5D0B9CB}"/>
              </a:ext>
            </a:extLst>
          </p:cNvPr>
          <p:cNvPicPr>
            <a:picLocks noChangeAspect="1"/>
          </p:cNvPicPr>
          <p:nvPr/>
        </p:nvPicPr>
        <p:blipFill>
          <a:blip r:embed="rId4"/>
          <a:stretch>
            <a:fillRect/>
          </a:stretch>
        </p:blipFill>
        <p:spPr>
          <a:xfrm>
            <a:off x="8170468" y="211777"/>
            <a:ext cx="2725358" cy="3876027"/>
          </a:xfrm>
          <a:prstGeom prst="rect">
            <a:avLst/>
          </a:prstGeom>
        </p:spPr>
      </p:pic>
    </p:spTree>
    <p:extLst>
      <p:ext uri="{BB962C8B-B14F-4D97-AF65-F5344CB8AC3E}">
        <p14:creationId xmlns:p14="http://schemas.microsoft.com/office/powerpoint/2010/main" val="212365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263" y="834235"/>
            <a:ext cx="10607873" cy="6023765"/>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Choose the correct answer for each question:</a:t>
            </a:r>
          </a:p>
          <a:p>
            <a:pPr marL="457200" indent="-457200">
              <a:buFont typeface="+mj-lt"/>
              <a:buAutoNum type="arabicPeriod"/>
            </a:pPr>
            <a:r>
              <a:rPr lang="en-GB" sz="2000" dirty="0">
                <a:latin typeface="Century Gothic" panose="020B0502020202020204" pitchFamily="34" charset="0"/>
              </a:rPr>
              <a:t>Why are unicellular organisms usually able to allow efficient diffusion?</a:t>
            </a:r>
          </a:p>
          <a:p>
            <a:pPr marL="914400" lvl="1" indent="-457200">
              <a:buFont typeface="Wingdings" pitchFamily="2" charset="2"/>
              <a:buChar char="q"/>
            </a:pPr>
            <a:r>
              <a:rPr lang="en-GB" sz="2000" dirty="0">
                <a:latin typeface="Century Gothic" panose="020B0502020202020204" pitchFamily="34" charset="0"/>
              </a:rPr>
              <a:t>A. They have always have a large surface area</a:t>
            </a:r>
          </a:p>
          <a:p>
            <a:pPr marL="914400" lvl="1" indent="-457200">
              <a:buFont typeface="Wingdings" pitchFamily="2" charset="2"/>
              <a:buChar char="q"/>
            </a:pPr>
            <a:r>
              <a:rPr lang="en-GB" sz="2000" dirty="0">
                <a:latin typeface="Century Gothic" panose="020B0502020202020204" pitchFamily="34" charset="0"/>
              </a:rPr>
              <a:t>B. They have a small surface area to volume ratio</a:t>
            </a:r>
          </a:p>
          <a:p>
            <a:pPr marL="914400" lvl="1" indent="-457200">
              <a:buFont typeface="Wingdings" pitchFamily="2" charset="2"/>
              <a:buChar char="q"/>
            </a:pPr>
            <a:r>
              <a:rPr lang="en-GB" sz="2000" dirty="0">
                <a:latin typeface="Century Gothic" panose="020B0502020202020204" pitchFamily="34" charset="0"/>
              </a:rPr>
              <a:t>C. They have a large surface area to volume ratio</a:t>
            </a:r>
          </a:p>
          <a:p>
            <a:pPr marL="457200" indent="-457200">
              <a:buFont typeface="+mj-lt"/>
              <a:buAutoNum type="arabicPeriod"/>
            </a:pPr>
            <a:endParaRPr lang="en-GB" sz="2000" dirty="0">
              <a:latin typeface="Century Gothic" panose="020B0502020202020204" pitchFamily="34" charset="0"/>
            </a:endParaRPr>
          </a:p>
          <a:p>
            <a:r>
              <a:rPr lang="en-GB" sz="2000" dirty="0">
                <a:latin typeface="Century Gothic" panose="020B0502020202020204" pitchFamily="34" charset="0"/>
              </a:rPr>
              <a:t>2. What do alveoli and gills have in common?</a:t>
            </a:r>
          </a:p>
          <a:p>
            <a:pPr marL="914400" lvl="1" indent="-457200">
              <a:buFont typeface="Wingdings" pitchFamily="2" charset="2"/>
              <a:buChar char="q"/>
            </a:pPr>
            <a:r>
              <a:rPr lang="en-GB" sz="2000" dirty="0">
                <a:latin typeface="Century Gothic" panose="020B0502020202020204" pitchFamily="34" charset="0"/>
              </a:rPr>
              <a:t>A. They both have a large surface area and efficient blood supply</a:t>
            </a:r>
          </a:p>
          <a:p>
            <a:pPr marL="914400" lvl="1" indent="-457200">
              <a:buFont typeface="Wingdings" pitchFamily="2" charset="2"/>
              <a:buChar char="q"/>
            </a:pPr>
            <a:r>
              <a:rPr lang="en-GB" sz="2000" dirty="0">
                <a:latin typeface="Century Gothic" panose="020B0502020202020204" pitchFamily="34" charset="0"/>
              </a:rPr>
              <a:t>B. They both allow organisms to breathe</a:t>
            </a:r>
          </a:p>
          <a:p>
            <a:pPr marL="914400" lvl="1" indent="-457200">
              <a:buFont typeface="Wingdings" pitchFamily="2" charset="2"/>
              <a:buChar char="q"/>
            </a:pPr>
            <a:r>
              <a:rPr lang="en-GB" sz="2000" dirty="0">
                <a:latin typeface="Century Gothic" panose="020B0502020202020204" pitchFamily="34" charset="0"/>
              </a:rPr>
              <a:t>C. They both allow carbon dioxide to diffuse in and oxygen to diffuse out</a:t>
            </a:r>
          </a:p>
          <a:p>
            <a:endParaRPr lang="en-GB" sz="2000" dirty="0">
              <a:latin typeface="Century Gothic" panose="020B0502020202020204" pitchFamily="34" charset="0"/>
            </a:endParaRPr>
          </a:p>
          <a:p>
            <a:r>
              <a:rPr lang="en-GB" sz="2000" dirty="0">
                <a:latin typeface="Century Gothic" panose="020B0502020202020204" pitchFamily="34" charset="0"/>
              </a:rPr>
              <a:t>3. Which is an example of an adaptation to increase efficiency of diffusion?</a:t>
            </a:r>
          </a:p>
          <a:p>
            <a:pPr marL="914400" lvl="1" indent="-457200">
              <a:buFont typeface="Wingdings" pitchFamily="2" charset="2"/>
              <a:buChar char="q"/>
            </a:pPr>
            <a:r>
              <a:rPr lang="en-GB" sz="2000" dirty="0">
                <a:latin typeface="Century Gothic" panose="020B0502020202020204" pitchFamily="34" charset="0"/>
              </a:rPr>
              <a:t>A. Red blood cells having a large volume so they can carry a lot of oxygen</a:t>
            </a:r>
          </a:p>
          <a:p>
            <a:pPr marL="914400" lvl="1" indent="-457200">
              <a:buFont typeface="Wingdings" pitchFamily="2" charset="2"/>
              <a:buChar char="q"/>
            </a:pPr>
            <a:r>
              <a:rPr lang="en-GB" sz="2000" dirty="0">
                <a:latin typeface="Century Gothic" panose="020B0502020202020204" pitchFamily="34" charset="0"/>
              </a:rPr>
              <a:t>B. Root hair cells have a large surface area so a lot of water can be absorbed</a:t>
            </a:r>
          </a:p>
          <a:p>
            <a:pPr marL="914400" lvl="1" indent="-457200">
              <a:buFont typeface="Wingdings" pitchFamily="2" charset="2"/>
              <a:buChar char="q"/>
            </a:pPr>
            <a:r>
              <a:rPr lang="en-GB" sz="2000" dirty="0">
                <a:latin typeface="Century Gothic" panose="020B0502020202020204" pitchFamily="34" charset="0"/>
              </a:rPr>
              <a:t>C. Spongy mesophyll cells having lots of chloroplasts to absorb sunlight</a:t>
            </a:r>
          </a:p>
          <a:p>
            <a:pPr>
              <a:lnSpc>
                <a:spcPct val="150000"/>
              </a:lnSpc>
            </a:pPr>
            <a:endParaRPr lang="en-GB" sz="2400" dirty="0">
              <a:latin typeface="Century Gothic" panose="020B0502020202020204" pitchFamily="34" charset="0"/>
            </a:endParaRPr>
          </a:p>
          <a:p>
            <a:pPr marL="457200" indent="-457200">
              <a:lnSpc>
                <a:spcPct val="150000"/>
              </a:lnSpc>
              <a:buAutoNum type="arabicPeriod"/>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20" name="TextBox 15">
            <a:extLst>
              <a:ext uri="{FF2B5EF4-FFF2-40B4-BE49-F238E27FC236}">
                <a16:creationId xmlns:a16="http://schemas.microsoft.com/office/drawing/2014/main" id="{D0479192-C691-834E-BA44-ABEEA98B3171}"/>
              </a:ext>
            </a:extLst>
          </p:cNvPr>
          <p:cNvSpPr txBox="1"/>
          <p:nvPr/>
        </p:nvSpPr>
        <p:spPr>
          <a:xfrm>
            <a:off x="692586" y="2063891"/>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a:t>
            </a:r>
          </a:p>
        </p:txBody>
      </p:sp>
      <p:sp>
        <p:nvSpPr>
          <p:cNvPr id="21" name="TextBox 15">
            <a:extLst>
              <a:ext uri="{FF2B5EF4-FFF2-40B4-BE49-F238E27FC236}">
                <a16:creationId xmlns:a16="http://schemas.microsoft.com/office/drawing/2014/main" id="{C1162D84-FE31-9C43-AA85-B8A5B2BEC97E}"/>
              </a:ext>
            </a:extLst>
          </p:cNvPr>
          <p:cNvSpPr txBox="1"/>
          <p:nvPr/>
        </p:nvSpPr>
        <p:spPr>
          <a:xfrm>
            <a:off x="692586" y="2963300"/>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a:t>
            </a:r>
          </a:p>
        </p:txBody>
      </p:sp>
      <p:sp>
        <p:nvSpPr>
          <p:cNvPr id="22" name="TextBox 15">
            <a:extLst>
              <a:ext uri="{FF2B5EF4-FFF2-40B4-BE49-F238E27FC236}">
                <a16:creationId xmlns:a16="http://schemas.microsoft.com/office/drawing/2014/main" id="{C4D24DF4-BF28-D84E-8D9C-5CCEF91A2299}"/>
              </a:ext>
            </a:extLst>
          </p:cNvPr>
          <p:cNvSpPr txBox="1"/>
          <p:nvPr/>
        </p:nvSpPr>
        <p:spPr>
          <a:xfrm>
            <a:off x="707576" y="4811667"/>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t>✓</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Name the type of organism with a large surface </a:t>
            </a:r>
            <a:r>
              <a:rPr lang="en-GB" sz="2400" dirty="0" err="1">
                <a:latin typeface="Century Gothic" panose="020B0502020202020204" pitchFamily="34" charset="0"/>
              </a:rPr>
              <a:t>area:volume</a:t>
            </a:r>
            <a:r>
              <a:rPr lang="en-GB" sz="2400" dirty="0">
                <a:latin typeface="Century Gothic" panose="020B0502020202020204" pitchFamily="34" charset="0"/>
              </a:rPr>
              <a:t> ratio</a:t>
            </a:r>
          </a:p>
          <a:p>
            <a:pPr marL="457200" indent="-457200">
              <a:buAutoNum type="arabicPeriod"/>
            </a:pPr>
            <a:r>
              <a:rPr lang="en-GB" sz="2400" dirty="0">
                <a:latin typeface="Century Gothic" panose="020B0502020202020204" pitchFamily="34" charset="0"/>
              </a:rPr>
              <a:t>State the function of alveoli and gills.</a:t>
            </a:r>
          </a:p>
          <a:p>
            <a:pPr marL="457200" indent="-457200">
              <a:buAutoNum type="arabicPeriod"/>
            </a:pPr>
            <a:r>
              <a:rPr lang="en-GB" sz="2400" dirty="0">
                <a:latin typeface="Century Gothic" panose="020B0502020202020204" pitchFamily="34" charset="0"/>
              </a:rPr>
              <a:t>State and explain how the following structures have adapted to maximise efficient diffusion in larger multicellular organisms:</a:t>
            </a:r>
          </a:p>
          <a:p>
            <a:pPr marL="914400" lvl="1" indent="-457200">
              <a:buFont typeface="+mj-lt"/>
              <a:buAutoNum type="alphaLcParenR"/>
            </a:pPr>
            <a:r>
              <a:rPr lang="en-GB" sz="2400" dirty="0">
                <a:latin typeface="Century Gothic" panose="020B0502020202020204" pitchFamily="34" charset="0"/>
              </a:rPr>
              <a:t>Cell membranes</a:t>
            </a:r>
          </a:p>
          <a:p>
            <a:pPr marL="914400" lvl="1" indent="-457200">
              <a:buFont typeface="+mj-lt"/>
              <a:buAutoNum type="alphaLcParenR"/>
            </a:pPr>
            <a:r>
              <a:rPr lang="en-GB" sz="2400" dirty="0">
                <a:latin typeface="Century Gothic" panose="020B0502020202020204" pitchFamily="34" charset="0"/>
              </a:rPr>
              <a:t>Blood supply</a:t>
            </a:r>
          </a:p>
          <a:p>
            <a:pPr marL="914400" lvl="1" indent="-457200">
              <a:buFont typeface="+mj-lt"/>
              <a:buAutoNum type="alphaLcParenR"/>
            </a:pPr>
            <a:r>
              <a:rPr lang="en-GB" sz="2400" dirty="0">
                <a:latin typeface="Century Gothic" panose="020B0502020202020204" pitchFamily="34" charset="0"/>
              </a:rPr>
              <a:t>Structures with projections/finger like shape</a:t>
            </a:r>
          </a:p>
          <a:p>
            <a:pPr marL="457200" indent="-457200">
              <a:buFont typeface="+mj-lt"/>
              <a:buAutoNum type="arabicPeriod"/>
            </a:pPr>
            <a:r>
              <a:rPr lang="en-GB" sz="2400" dirty="0">
                <a:latin typeface="Century Gothic" panose="020B0502020202020204" pitchFamily="34" charset="0"/>
              </a:rPr>
              <a:t>State where oxygen diffuses to, from the alveoli, during inhalation.</a:t>
            </a:r>
          </a:p>
          <a:p>
            <a:pPr marL="457200" indent="-457200">
              <a:buFont typeface="+mj-lt"/>
              <a:buAutoNum type="arabicPeriod"/>
            </a:pPr>
            <a:r>
              <a:rPr lang="en-GB" sz="2400" dirty="0">
                <a:latin typeface="Century Gothic" panose="020B0502020202020204" pitchFamily="34" charset="0"/>
              </a:rPr>
              <a:t>Describe the shape of a villi in the small intestine</a:t>
            </a:r>
          </a:p>
          <a:p>
            <a:pPr marL="457200" indent="-457200">
              <a:buFont typeface="+mj-lt"/>
              <a:buAutoNum type="arabicPeriod"/>
            </a:pPr>
            <a:r>
              <a:rPr lang="en-GB" sz="2400" dirty="0">
                <a:latin typeface="Century Gothic" panose="020B0502020202020204" pitchFamily="34" charset="0"/>
              </a:rPr>
              <a:t>Explain why this shape helps diffusion to take place</a:t>
            </a:r>
          </a:p>
        </p:txBody>
      </p:sp>
    </p:spTree>
    <p:extLst>
      <p:ext uri="{BB962C8B-B14F-4D97-AF65-F5344CB8AC3E}">
        <p14:creationId xmlns:p14="http://schemas.microsoft.com/office/powerpoint/2010/main" val="330811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63563" y="941708"/>
            <a:ext cx="11311342" cy="3416320"/>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Unicellular organism</a:t>
            </a:r>
          </a:p>
          <a:p>
            <a:pPr marL="457200" indent="-457200">
              <a:buAutoNum type="arabicPeriod"/>
            </a:pPr>
            <a:r>
              <a:rPr lang="en-GB" sz="2400" b="1" dirty="0">
                <a:solidFill>
                  <a:schemeClr val="accent1"/>
                </a:solidFill>
                <a:latin typeface="Century Gothic" panose="020B0502020202020204" pitchFamily="34" charset="0"/>
              </a:rPr>
              <a:t>Gas exchange</a:t>
            </a:r>
          </a:p>
          <a:p>
            <a:pPr marL="457200" indent="-457200">
              <a:buAutoNum type="arabicPeriod"/>
            </a:pPr>
            <a:r>
              <a:rPr lang="en-GB" sz="2400" b="1" dirty="0">
                <a:solidFill>
                  <a:schemeClr val="accent1"/>
                </a:solidFill>
                <a:latin typeface="Century Gothic" panose="020B0502020202020204" pitchFamily="34" charset="0"/>
              </a:rPr>
              <a:t>a) Thin membrane for short diffusion pathway</a:t>
            </a:r>
          </a:p>
          <a:p>
            <a:r>
              <a:rPr lang="en-GB" sz="2400" b="1" dirty="0">
                <a:solidFill>
                  <a:schemeClr val="accent1"/>
                </a:solidFill>
                <a:latin typeface="Century Gothic" panose="020B0502020202020204" pitchFamily="34" charset="0"/>
              </a:rPr>
              <a:t>     b) Good blood supply to maintain concentration gradient</a:t>
            </a:r>
          </a:p>
          <a:p>
            <a:r>
              <a:rPr lang="en-GB" sz="2400" b="1" dirty="0">
                <a:solidFill>
                  <a:schemeClr val="accent1"/>
                </a:solidFill>
                <a:latin typeface="Century Gothic" panose="020B0502020202020204" pitchFamily="34" charset="0"/>
              </a:rPr>
              <a:t>     c) These structures have a large surface area for maximum diffusion</a:t>
            </a:r>
          </a:p>
          <a:p>
            <a:r>
              <a:rPr lang="en-GB" sz="2400" b="1" dirty="0">
                <a:solidFill>
                  <a:schemeClr val="accent1"/>
                </a:solidFill>
                <a:latin typeface="Century Gothic" panose="020B0502020202020204" pitchFamily="34" charset="0"/>
              </a:rPr>
              <a:t>4. Capillaries/the blood</a:t>
            </a:r>
          </a:p>
          <a:p>
            <a:r>
              <a:rPr lang="en-GB" sz="2400" b="1" dirty="0">
                <a:solidFill>
                  <a:schemeClr val="accent1"/>
                </a:solidFill>
                <a:latin typeface="Century Gothic" panose="020B0502020202020204" pitchFamily="34" charset="0"/>
              </a:rPr>
              <a:t>5. Finger-like projection</a:t>
            </a:r>
          </a:p>
          <a:p>
            <a:r>
              <a:rPr lang="en-GB" sz="2400" b="1" dirty="0">
                <a:solidFill>
                  <a:schemeClr val="accent1"/>
                </a:solidFill>
                <a:latin typeface="Century Gothic" panose="020B0502020202020204" pitchFamily="34" charset="0"/>
              </a:rPr>
              <a:t>6. Increases surface area</a:t>
            </a:r>
          </a:p>
          <a:p>
            <a:pPr marL="457200" indent="-457200">
              <a:buAutoNum type="arabicPeriod"/>
            </a:pP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648219"/>
          </a:xfrm>
        </p:spPr>
        <p:txBody>
          <a:bodyPr>
            <a:noAutofit/>
          </a:bodyPr>
          <a:lstStyle/>
          <a:p>
            <a:r>
              <a:rPr lang="en-GB" dirty="0">
                <a:latin typeface="Century Gothic" panose="020B0502020202020204" pitchFamily="34" charset="0"/>
              </a:rPr>
              <a:t>I: Explain</a:t>
            </a:r>
            <a:r>
              <a:rPr lang="en-GB" i="1" dirty="0">
                <a:latin typeface="Century Gothic" panose="020B0502020202020204" pitchFamily="34" charset="0"/>
              </a:rPr>
              <a:t> using scientific understanding to make something clear</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39489"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a:t>
            </a:r>
            <a:r>
              <a:rPr lang="en-GB" sz="2400" b="0" i="0" dirty="0">
                <a:solidFill>
                  <a:srgbClr val="222222"/>
                </a:solidFill>
                <a:effectLst/>
                <a:latin typeface="Century Gothic" panose="020B0502020202020204" pitchFamily="34" charset="0"/>
              </a:rPr>
              <a:t>the human respiratory system is adapted to maximise the rate of gas exchange (give three adaptations).</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21395" y="3257014"/>
            <a:ext cx="6422606" cy="3600986"/>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L</a:t>
            </a:r>
            <a:r>
              <a:rPr lang="en-GB" sz="2000" b="0" i="0" dirty="0">
                <a:solidFill>
                  <a:schemeClr val="accent1"/>
                </a:solidFill>
                <a:effectLst/>
                <a:latin typeface="Century Gothic" panose="020B0502020202020204" pitchFamily="34" charset="0"/>
              </a:rPr>
              <a:t>arge number of </a:t>
            </a:r>
            <a:r>
              <a:rPr lang="en-GB" sz="2000" b="1" i="0" dirty="0">
                <a:solidFill>
                  <a:schemeClr val="accent1"/>
                </a:solidFill>
                <a:effectLst/>
                <a:latin typeface="Century Gothic" panose="020B0502020202020204" pitchFamily="34" charset="0"/>
              </a:rPr>
              <a:t>alveoli</a:t>
            </a:r>
            <a:r>
              <a:rPr lang="en-GB" sz="2000" b="0" i="0" dirty="0">
                <a:solidFill>
                  <a:schemeClr val="accent1"/>
                </a:solidFill>
                <a:effectLst/>
                <a:latin typeface="Century Gothic" panose="020B0502020202020204" pitchFamily="34" charset="0"/>
              </a:rPr>
              <a:t> to increase </a:t>
            </a:r>
            <a:r>
              <a:rPr lang="en-GB" sz="2000" b="1" i="0" dirty="0">
                <a:solidFill>
                  <a:schemeClr val="accent1"/>
                </a:solidFill>
                <a:effectLst/>
                <a:latin typeface="Century Gothic" panose="020B0502020202020204" pitchFamily="34" charset="0"/>
              </a:rPr>
              <a:t>surface area</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A</a:t>
            </a:r>
            <a:r>
              <a:rPr lang="en-GB" sz="2000" b="0" i="0" dirty="0">
                <a:solidFill>
                  <a:schemeClr val="accent1"/>
                </a:solidFill>
                <a:effectLst/>
                <a:latin typeface="Century Gothic" panose="020B0502020202020204" pitchFamily="34" charset="0"/>
              </a:rPr>
              <a:t>lveoli/capillaries have </a:t>
            </a:r>
            <a:r>
              <a:rPr lang="en-GB" sz="2000" b="1" i="0" dirty="0">
                <a:solidFill>
                  <a:schemeClr val="accent1"/>
                </a:solidFill>
                <a:effectLst/>
                <a:latin typeface="Century Gothic" panose="020B0502020202020204" pitchFamily="34" charset="0"/>
              </a:rPr>
              <a:t>thin walls </a:t>
            </a:r>
            <a:r>
              <a:rPr lang="en-GB" sz="2000" b="0" i="0" dirty="0">
                <a:solidFill>
                  <a:schemeClr val="accent1"/>
                </a:solidFill>
                <a:effectLst/>
                <a:latin typeface="Century Gothic" panose="020B0502020202020204" pitchFamily="34" charset="0"/>
              </a:rPr>
              <a:t>to reduce diffusion distance </a:t>
            </a:r>
          </a:p>
          <a:p>
            <a:pPr marL="285750" indent="-285750" algn="l">
              <a:spcBef>
                <a:spcPts val="1200"/>
              </a:spcBef>
              <a:spcAft>
                <a:spcPts val="0"/>
              </a:spcAft>
              <a:buFont typeface="Arial" panose="020B0604020202020204" pitchFamily="34" charset="0"/>
              <a:buChar char="•"/>
            </a:pPr>
            <a:r>
              <a:rPr lang="en-GB" sz="2000" b="1" i="0" dirty="0">
                <a:solidFill>
                  <a:schemeClr val="accent1"/>
                </a:solidFill>
                <a:effectLst/>
                <a:latin typeface="Century Gothic" panose="020B0502020202020204" pitchFamily="34" charset="0"/>
              </a:rPr>
              <a:t>Good blood supply </a:t>
            </a:r>
            <a:r>
              <a:rPr lang="en-GB" sz="2000" b="0" i="0" dirty="0">
                <a:solidFill>
                  <a:schemeClr val="accent1"/>
                </a:solidFill>
                <a:effectLst/>
                <a:latin typeface="Century Gothic" panose="020B0502020202020204" pitchFamily="34" charset="0"/>
              </a:rPr>
              <a:t>to maintain concentration gradient</a:t>
            </a:r>
            <a:endParaRPr lang="en-GB" sz="2000" dirty="0">
              <a:solidFill>
                <a:schemeClr val="accent1"/>
              </a:solidFill>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All of these adaptations increase the rate of diffusion, </a:t>
            </a:r>
            <a:r>
              <a:rPr lang="en-GB" sz="2000" b="0" i="0" u="sng" dirty="0">
                <a:solidFill>
                  <a:schemeClr val="accent1"/>
                </a:solidFill>
                <a:effectLst/>
                <a:latin typeface="Century Gothic" panose="020B0502020202020204" pitchFamily="34" charset="0"/>
              </a:rPr>
              <a:t>which means </a:t>
            </a:r>
            <a:r>
              <a:rPr lang="en-GB" sz="2000" b="0" i="0" dirty="0">
                <a:solidFill>
                  <a:schemeClr val="accent1"/>
                </a:solidFill>
                <a:effectLst/>
                <a:latin typeface="Century Gothic" panose="020B0502020202020204" pitchFamily="34" charset="0"/>
              </a:rPr>
              <a:t>there is a greater rate of gas exchange</a:t>
            </a:r>
          </a:p>
          <a:p>
            <a:pPr marL="342900" indent="-342900">
              <a:buFont typeface="Arial" panose="020B0604020202020204" pitchFamily="34" charset="0"/>
              <a:buChar char="•"/>
            </a:pPr>
            <a:endParaRPr lang="en-US" sz="2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62976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896384" y="1159857"/>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216013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648219"/>
          </a:xfrm>
        </p:spPr>
        <p:txBody>
          <a:bodyPr>
            <a:noAutofit/>
          </a:bodyPr>
          <a:lstStyle/>
          <a:p>
            <a:r>
              <a:rPr lang="en-GB" dirty="0">
                <a:latin typeface="Century Gothic" panose="020B0502020202020204" pitchFamily="34" charset="0"/>
              </a:rPr>
              <a:t>We: Explain</a:t>
            </a:r>
            <a:r>
              <a:rPr lang="en-GB" i="1" dirty="0">
                <a:latin typeface="Century Gothic" panose="020B0502020202020204" pitchFamily="34" charset="0"/>
              </a:rPr>
              <a:t> using scientific understanding to make something clear</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6535742"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a:t>
            </a:r>
            <a:r>
              <a:rPr lang="en-GB" sz="2400" b="0" i="0" dirty="0">
                <a:solidFill>
                  <a:srgbClr val="222222"/>
                </a:solidFill>
                <a:effectLst/>
                <a:latin typeface="Century Gothic" panose="020B0502020202020204" pitchFamily="34" charset="0"/>
              </a:rPr>
              <a:t>gills in fish </a:t>
            </a:r>
            <a:r>
              <a:rPr lang="en-GB" sz="2400" dirty="0">
                <a:solidFill>
                  <a:srgbClr val="222222"/>
                </a:solidFill>
                <a:latin typeface="Century Gothic" panose="020B0502020202020204" pitchFamily="34" charset="0"/>
              </a:rPr>
              <a:t>are</a:t>
            </a:r>
            <a:r>
              <a:rPr lang="en-GB" sz="2400" b="0" i="0" dirty="0">
                <a:solidFill>
                  <a:srgbClr val="222222"/>
                </a:solidFill>
                <a:effectLst/>
                <a:latin typeface="Century Gothic" panose="020B0502020202020204" pitchFamily="34" charset="0"/>
              </a:rPr>
              <a:t> adapted to maximise the rate of gas exchange.</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97333" y="3140242"/>
            <a:ext cx="6422606" cy="3323987"/>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Gill filament shape provides a </a:t>
            </a:r>
            <a:r>
              <a:rPr lang="en-GB" sz="2000" b="1" dirty="0">
                <a:solidFill>
                  <a:schemeClr val="accent1"/>
                </a:solidFill>
                <a:latin typeface="Century Gothic" panose="020B0502020202020204" pitchFamily="34" charset="0"/>
              </a:rPr>
              <a:t>large</a:t>
            </a:r>
            <a:r>
              <a:rPr lang="en-GB" sz="2000" b="1" i="0" dirty="0">
                <a:solidFill>
                  <a:schemeClr val="accent1"/>
                </a:solidFill>
                <a:effectLst/>
                <a:latin typeface="Century Gothic" panose="020B0502020202020204" pitchFamily="34" charset="0"/>
              </a:rPr>
              <a:t> surface area</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Gill cell membranes </a:t>
            </a:r>
            <a:r>
              <a:rPr lang="en-GB" sz="2000" b="0" i="0" dirty="0">
                <a:solidFill>
                  <a:schemeClr val="accent1"/>
                </a:solidFill>
                <a:effectLst/>
                <a:latin typeface="Century Gothic" panose="020B0502020202020204" pitchFamily="34" charset="0"/>
              </a:rPr>
              <a:t>have </a:t>
            </a:r>
            <a:r>
              <a:rPr lang="en-GB" sz="2000" b="1" i="0" dirty="0">
                <a:solidFill>
                  <a:schemeClr val="accent1"/>
                </a:solidFill>
                <a:effectLst/>
                <a:latin typeface="Century Gothic" panose="020B0502020202020204" pitchFamily="34" charset="0"/>
              </a:rPr>
              <a:t>thin walls </a:t>
            </a:r>
            <a:r>
              <a:rPr lang="en-GB" sz="2000" b="0" i="0" dirty="0">
                <a:solidFill>
                  <a:schemeClr val="accent1"/>
                </a:solidFill>
                <a:effectLst/>
                <a:latin typeface="Century Gothic" panose="020B0502020202020204" pitchFamily="34" charset="0"/>
              </a:rPr>
              <a:t>to reduce diffusion distance </a:t>
            </a:r>
          </a:p>
          <a:p>
            <a:pPr marL="285750" indent="-285750" algn="l">
              <a:spcBef>
                <a:spcPts val="1200"/>
              </a:spcBef>
              <a:spcAft>
                <a:spcPts val="0"/>
              </a:spcAft>
              <a:buFont typeface="Arial" panose="020B0604020202020204" pitchFamily="34" charset="0"/>
              <a:buChar char="•"/>
            </a:pPr>
            <a:r>
              <a:rPr lang="en-GB" sz="2000" b="1" i="0" dirty="0">
                <a:solidFill>
                  <a:schemeClr val="accent1"/>
                </a:solidFill>
                <a:effectLst/>
                <a:latin typeface="Century Gothic" panose="020B0502020202020204" pitchFamily="34" charset="0"/>
              </a:rPr>
              <a:t>Good blood supply </a:t>
            </a:r>
            <a:r>
              <a:rPr lang="en-GB" sz="2000" b="0" i="0" dirty="0">
                <a:solidFill>
                  <a:schemeClr val="accent1"/>
                </a:solidFill>
                <a:effectLst/>
                <a:latin typeface="Century Gothic" panose="020B0502020202020204" pitchFamily="34" charset="0"/>
              </a:rPr>
              <a:t>to maintain concentration gradient</a:t>
            </a:r>
            <a:endParaRPr lang="en-US" sz="2000" dirty="0">
              <a:solidFill>
                <a:schemeClr val="accent1"/>
              </a:solidFill>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All of these adaptations increase the rate of diffusion, </a:t>
            </a:r>
            <a:r>
              <a:rPr lang="en-GB" sz="2000" b="0" i="0" u="sng" dirty="0">
                <a:solidFill>
                  <a:schemeClr val="accent1"/>
                </a:solidFill>
                <a:effectLst/>
                <a:latin typeface="Century Gothic" panose="020B0502020202020204" pitchFamily="34" charset="0"/>
              </a:rPr>
              <a:t>which means </a:t>
            </a:r>
            <a:r>
              <a:rPr lang="en-GB" sz="2000" b="0" i="0" dirty="0">
                <a:solidFill>
                  <a:schemeClr val="accent1"/>
                </a:solidFill>
                <a:effectLst/>
                <a:latin typeface="Century Gothic" panose="020B0502020202020204" pitchFamily="34" charset="0"/>
              </a:rPr>
              <a:t>there is a greater rate of gas exchange</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62976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68573" y="118392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648219"/>
          </a:xfrm>
        </p:spPr>
        <p:txBody>
          <a:bodyPr>
            <a:noAutofit/>
          </a:bodyPr>
          <a:lstStyle/>
          <a:p>
            <a:r>
              <a:rPr lang="en-GB" dirty="0">
                <a:latin typeface="Century Gothic" panose="020B0502020202020204" pitchFamily="34" charset="0"/>
              </a:rPr>
              <a:t>You: Explain</a:t>
            </a:r>
            <a:r>
              <a:rPr lang="en-GB" i="1" dirty="0">
                <a:latin typeface="Century Gothic" panose="020B0502020202020204" pitchFamily="34" charset="0"/>
              </a:rPr>
              <a:t> using scientific understanding to make something clear</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439489" cy="1200329"/>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how the small intestine is adapted for efficient absorption of nutrients into the blood by diffusion</a:t>
            </a:r>
            <a:r>
              <a:rPr lang="en-US" sz="2400" b="0" i="0" dirty="0">
                <a:solidFill>
                  <a:srgbClr val="222222"/>
                </a:solidFill>
                <a:effectLst/>
                <a:latin typeface="Century Gothic" panose="020B0502020202020204" pitchFamily="34" charset="0"/>
              </a:rPr>
              <a:t>.</a:t>
            </a:r>
            <a:endParaRPr lang="en-GB" sz="2400" b="0" i="0" dirty="0">
              <a:solidFill>
                <a:srgbClr val="222222"/>
              </a:solidFill>
              <a:effectLst/>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69522" y="3236494"/>
            <a:ext cx="6422606" cy="2400657"/>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Villi folds provide a </a:t>
            </a:r>
            <a:r>
              <a:rPr lang="en-GB" sz="2000" b="1" i="0" dirty="0">
                <a:solidFill>
                  <a:schemeClr val="accent1"/>
                </a:solidFill>
                <a:effectLst/>
                <a:latin typeface="Century Gothic" panose="020B0502020202020204" pitchFamily="34" charset="0"/>
              </a:rPr>
              <a:t>large surface area</a:t>
            </a:r>
          </a:p>
          <a:p>
            <a:pPr marL="285750" indent="-285750" algn="l">
              <a:spcBef>
                <a:spcPts val="1200"/>
              </a:spcBef>
              <a:spcAft>
                <a:spcPts val="0"/>
              </a:spcAft>
              <a:buFont typeface="Arial" panose="020B0604020202020204" pitchFamily="34" charset="0"/>
              <a:buChar char="•"/>
            </a:pPr>
            <a:r>
              <a:rPr lang="en-GB" sz="2000" b="1" i="0" dirty="0">
                <a:solidFill>
                  <a:schemeClr val="accent1"/>
                </a:solidFill>
                <a:effectLst/>
                <a:latin typeface="Century Gothic" panose="020B0502020202020204" pitchFamily="34" charset="0"/>
              </a:rPr>
              <a:t>Walls</a:t>
            </a:r>
            <a:r>
              <a:rPr lang="en-GB" sz="2000" b="0" i="0" dirty="0">
                <a:solidFill>
                  <a:schemeClr val="accent1"/>
                </a:solidFill>
                <a:effectLst/>
                <a:latin typeface="Century Gothic" panose="020B0502020202020204" pitchFamily="34" charset="0"/>
              </a:rPr>
              <a:t> of villi are </a:t>
            </a:r>
            <a:r>
              <a:rPr lang="en-GB" sz="2000" b="1" i="0" dirty="0">
                <a:solidFill>
                  <a:schemeClr val="accent1"/>
                </a:solidFill>
                <a:effectLst/>
                <a:latin typeface="Century Gothic" panose="020B0502020202020204" pitchFamily="34" charset="0"/>
              </a:rPr>
              <a:t>thin</a:t>
            </a:r>
            <a:r>
              <a:rPr lang="en-GB" sz="2000" b="0" i="0" dirty="0">
                <a:solidFill>
                  <a:schemeClr val="accent1"/>
                </a:solidFill>
                <a:effectLst/>
                <a:latin typeface="Century Gothic" panose="020B0502020202020204" pitchFamily="34" charset="0"/>
              </a:rPr>
              <a:t> to reduce diffusion distance</a:t>
            </a:r>
            <a:endParaRPr lang="en-GB" sz="20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2000" b="1" i="0" dirty="0">
                <a:solidFill>
                  <a:schemeClr val="accent1"/>
                </a:solidFill>
                <a:effectLst/>
                <a:latin typeface="Century Gothic" panose="020B0502020202020204" pitchFamily="34" charset="0"/>
              </a:rPr>
              <a:t>Good blood supply </a:t>
            </a:r>
            <a:r>
              <a:rPr lang="en-GB" sz="2000" b="0" i="0" dirty="0">
                <a:solidFill>
                  <a:schemeClr val="accent1"/>
                </a:solidFill>
                <a:effectLst/>
                <a:latin typeface="Century Gothic" panose="020B0502020202020204" pitchFamily="34" charset="0"/>
              </a:rPr>
              <a:t>to maintain concentration gradient</a:t>
            </a:r>
          </a:p>
          <a:p>
            <a:pPr marL="285750" indent="-285750">
              <a:spcBef>
                <a:spcPts val="1200"/>
              </a:spcBef>
              <a:buFont typeface="Arial" panose="020B0604020202020204" pitchFamily="34" charset="0"/>
              <a:buChar char="•"/>
            </a:pPr>
            <a:r>
              <a:rPr lang="en-GB" sz="2000" b="0" i="0" dirty="0">
                <a:solidFill>
                  <a:schemeClr val="accent1"/>
                </a:solidFill>
                <a:effectLst/>
                <a:latin typeface="Century Gothic" panose="020B0502020202020204" pitchFamily="34" charset="0"/>
              </a:rPr>
              <a:t>All of these adaptations increase the rate of diffusion</a:t>
            </a:r>
            <a:endParaRPr lang="en-US" sz="2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274546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20447" y="1159856"/>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20505020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Diffusion in Living Things</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5" y="1096013"/>
            <a:ext cx="5831304" cy="3416320"/>
          </a:xfrm>
          <a:prstGeom prst="rect">
            <a:avLst/>
          </a:prstGeom>
          <a:noFill/>
        </p:spPr>
        <p:txBody>
          <a:bodyPr wrap="square" rtlCol="0">
            <a:spAutoFit/>
          </a:bodyPr>
          <a:lstStyle/>
          <a:p>
            <a:r>
              <a:rPr lang="en-GB" sz="2400" dirty="0">
                <a:latin typeface="Century Gothic" panose="020B0502020202020204" pitchFamily="34" charset="0"/>
              </a:rPr>
              <a:t>Complete the worksheet on diffusion in living things</a:t>
            </a:r>
          </a:p>
          <a:p>
            <a:endParaRPr lang="en-GB" sz="2400" dirty="0">
              <a:latin typeface="Century Gothic" panose="020B0502020202020204" pitchFamily="34" charset="0"/>
            </a:endParaRPr>
          </a:p>
          <a:p>
            <a:r>
              <a:rPr lang="en-GB" sz="2400" dirty="0">
                <a:latin typeface="Century Gothic" panose="020B0502020202020204" pitchFamily="34" charset="0"/>
              </a:rPr>
              <a:t>Use full sentences and keywords where necessary </a:t>
            </a:r>
          </a:p>
          <a:p>
            <a:endParaRPr lang="en-GB" sz="2400" b="1" dirty="0">
              <a:latin typeface="Century Gothic" panose="020B0502020202020204" pitchFamily="34" charset="0"/>
            </a:endParaRPr>
          </a:p>
          <a:p>
            <a:endParaRPr lang="en-GB" sz="2400" dirty="0">
              <a:latin typeface="Century Gothic" panose="020B0502020202020204" pitchFamily="34" charset="0"/>
            </a:endParaRPr>
          </a:p>
          <a:p>
            <a:endParaRPr lang="en-US" sz="2400" dirty="0"/>
          </a:p>
          <a:p>
            <a:endParaRPr lang="en-US" sz="2400" dirty="0"/>
          </a:p>
        </p:txBody>
      </p:sp>
      <p:pic>
        <p:nvPicPr>
          <p:cNvPr id="5" name="Picture 4">
            <a:extLst>
              <a:ext uri="{FF2B5EF4-FFF2-40B4-BE49-F238E27FC236}">
                <a16:creationId xmlns:a16="http://schemas.microsoft.com/office/drawing/2014/main" id="{85DA84A9-DD29-134C-99D4-BCABC11F0DC4}"/>
              </a:ext>
            </a:extLst>
          </p:cNvPr>
          <p:cNvPicPr>
            <a:picLocks noChangeAspect="1"/>
          </p:cNvPicPr>
          <p:nvPr/>
        </p:nvPicPr>
        <p:blipFill>
          <a:blip r:embed="rId3"/>
          <a:stretch>
            <a:fillRect/>
          </a:stretch>
        </p:blipFill>
        <p:spPr>
          <a:xfrm>
            <a:off x="5807819" y="2781280"/>
            <a:ext cx="5537321" cy="3641436"/>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a:latin typeface="Century Gothic" panose="020B0502020202020204" pitchFamily="34" charset="0"/>
              </a:rPr>
              <a:t>Describe: </a:t>
            </a:r>
            <a:r>
              <a:rPr lang="en-GB" i="1">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695926"/>
            <a:ext cx="6436712"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dirty="0">
                <a:latin typeface="Century Gothic" panose="020B0502020202020204" pitchFamily="34" charset="0"/>
              </a:rPr>
              <a:t> </a:t>
            </a:r>
            <a:r>
              <a:rPr lang="en-US" sz="2400" dirty="0">
                <a:latin typeface="Century Gothic" panose="020B0502020202020204" pitchFamily="34" charset="0"/>
              </a:rPr>
              <a:t>how </a:t>
            </a:r>
            <a:r>
              <a:rPr lang="en-US" sz="2400" b="1" dirty="0">
                <a:latin typeface="Century Gothic" panose="020B0502020202020204" pitchFamily="34" charset="0"/>
              </a:rPr>
              <a:t>one</a:t>
            </a:r>
            <a:r>
              <a:rPr lang="en-US" sz="2400" dirty="0">
                <a:latin typeface="Century Gothic" panose="020B0502020202020204" pitchFamily="34" charset="0"/>
              </a:rPr>
              <a:t> feature of the axolotl’s gills increases the rate of diffusion of oxygen.</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4755802"/>
            <a:ext cx="5596918" cy="163121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The gills have many projections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To increase surface area for diffusion</a:t>
            </a:r>
          </a:p>
          <a:p>
            <a:pPr marL="342900" indent="-342900">
              <a:buFont typeface="Arial" panose="020B0604020202020204" pitchFamily="34" charset="0"/>
              <a:buChar char="•"/>
            </a:pPr>
            <a:endParaRPr lang="en-US" sz="2000" b="1"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The projections are very thin</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To ensure a short diffusion path</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1" name="TextBox 20">
            <a:extLst>
              <a:ext uri="{FF2B5EF4-FFF2-40B4-BE49-F238E27FC236}">
                <a16:creationId xmlns:a16="http://schemas.microsoft.com/office/drawing/2014/main" id="{12163F85-209C-5545-936C-371E724261DE}"/>
              </a:ext>
            </a:extLst>
          </p:cNvPr>
          <p:cNvSpPr txBox="1"/>
          <p:nvPr/>
        </p:nvSpPr>
        <p:spPr>
          <a:xfrm>
            <a:off x="218921" y="438647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pic>
        <p:nvPicPr>
          <p:cNvPr id="2" name="Picture 1">
            <a:extLst>
              <a:ext uri="{FF2B5EF4-FFF2-40B4-BE49-F238E27FC236}">
                <a16:creationId xmlns:a16="http://schemas.microsoft.com/office/drawing/2014/main" id="{52972E45-B81F-6D47-AEC8-7B1B8FA6A2CA}"/>
              </a:ext>
            </a:extLst>
          </p:cNvPr>
          <p:cNvPicPr>
            <a:picLocks noChangeAspect="1"/>
          </p:cNvPicPr>
          <p:nvPr/>
        </p:nvPicPr>
        <p:blipFill>
          <a:blip r:embed="rId4"/>
          <a:stretch>
            <a:fillRect/>
          </a:stretch>
        </p:blipFill>
        <p:spPr>
          <a:xfrm>
            <a:off x="922347" y="2177249"/>
            <a:ext cx="5029859" cy="1758170"/>
          </a:xfrm>
          <a:prstGeom prst="rect">
            <a:avLst/>
          </a:prstGeom>
        </p:spPr>
      </p:pic>
    </p:spTree>
    <p:extLst>
      <p:ext uri="{BB962C8B-B14F-4D97-AF65-F5344CB8AC3E}">
        <p14:creationId xmlns:p14="http://schemas.microsoft.com/office/powerpoint/2010/main" val="26367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0A549-5356-7449-BC73-60A94AD1ADC9}"/>
              </a:ext>
            </a:extLst>
          </p:cNvPr>
          <p:cNvSpPr>
            <a:spLocks noGrp="1"/>
          </p:cNvSpPr>
          <p:nvPr>
            <p:ph type="title"/>
          </p:nvPr>
        </p:nvSpPr>
        <p:spPr/>
        <p:txBody>
          <a:bodyPr/>
          <a:lstStyle/>
          <a:p>
            <a:r>
              <a:rPr lang="en-US" dirty="0">
                <a:latin typeface="Century Gothic" panose="020B0502020202020204" pitchFamily="34" charset="0"/>
              </a:rPr>
              <a:t>Diffusion Demonstration</a:t>
            </a:r>
          </a:p>
        </p:txBody>
      </p:sp>
      <p:sp>
        <p:nvSpPr>
          <p:cNvPr id="6" name="TextBox 5">
            <a:extLst>
              <a:ext uri="{FF2B5EF4-FFF2-40B4-BE49-F238E27FC236}">
                <a16:creationId xmlns:a16="http://schemas.microsoft.com/office/drawing/2014/main" id="{20AE8128-932E-2B4F-89E4-D2A9ECE9E963}"/>
              </a:ext>
            </a:extLst>
          </p:cNvPr>
          <p:cNvSpPr txBox="1"/>
          <p:nvPr/>
        </p:nvSpPr>
        <p:spPr>
          <a:xfrm>
            <a:off x="464273" y="993701"/>
            <a:ext cx="10758073" cy="830997"/>
          </a:xfrm>
          <a:prstGeom prst="rect">
            <a:avLst/>
          </a:prstGeom>
          <a:noFill/>
        </p:spPr>
        <p:txBody>
          <a:bodyPr wrap="none" rtlCol="0">
            <a:spAutoFit/>
          </a:bodyPr>
          <a:lstStyle/>
          <a:p>
            <a:r>
              <a:rPr lang="en-US" sz="2400" dirty="0">
                <a:latin typeface="Century Gothic" panose="020B0502020202020204" pitchFamily="34" charset="0"/>
              </a:rPr>
              <a:t>Explain what happens in this demonstration.</a:t>
            </a:r>
          </a:p>
          <a:p>
            <a:r>
              <a:rPr lang="en-US" sz="2400" dirty="0">
                <a:latin typeface="Century Gothic" panose="020B0502020202020204" pitchFamily="34" charset="0"/>
              </a:rPr>
              <a:t>Use the words </a:t>
            </a:r>
            <a:r>
              <a:rPr lang="en-US" sz="2400" b="1" dirty="0">
                <a:latin typeface="Century Gothic" panose="020B0502020202020204" pitchFamily="34" charset="0"/>
              </a:rPr>
              <a:t>diffuse</a:t>
            </a:r>
            <a:r>
              <a:rPr lang="en-US" sz="2400" dirty="0">
                <a:latin typeface="Century Gothic" panose="020B0502020202020204" pitchFamily="34" charset="0"/>
              </a:rPr>
              <a:t>, </a:t>
            </a:r>
            <a:r>
              <a:rPr lang="en-US" sz="2400" b="1" dirty="0">
                <a:latin typeface="Century Gothic" panose="020B0502020202020204" pitchFamily="34" charset="0"/>
              </a:rPr>
              <a:t>concentration</a:t>
            </a:r>
            <a:r>
              <a:rPr lang="en-US" sz="2400" dirty="0">
                <a:latin typeface="Century Gothic" panose="020B0502020202020204" pitchFamily="34" charset="0"/>
              </a:rPr>
              <a:t>, </a:t>
            </a:r>
            <a:r>
              <a:rPr lang="en-US" sz="2400" b="1" dirty="0">
                <a:latin typeface="Century Gothic" panose="020B0502020202020204" pitchFamily="34" charset="0"/>
              </a:rPr>
              <a:t>gradient</a:t>
            </a:r>
            <a:r>
              <a:rPr lang="en-US" sz="2400" dirty="0">
                <a:latin typeface="Century Gothic" panose="020B0502020202020204" pitchFamily="34" charset="0"/>
              </a:rPr>
              <a:t>, </a:t>
            </a:r>
            <a:r>
              <a:rPr lang="en-US" sz="2400" b="1" dirty="0">
                <a:latin typeface="Century Gothic" panose="020B0502020202020204" pitchFamily="34" charset="0"/>
              </a:rPr>
              <a:t>particle</a:t>
            </a:r>
            <a:r>
              <a:rPr lang="en-US" sz="2400" dirty="0">
                <a:latin typeface="Century Gothic" panose="020B0502020202020204" pitchFamily="34" charset="0"/>
              </a:rPr>
              <a:t> in your answer. </a:t>
            </a:r>
          </a:p>
        </p:txBody>
      </p:sp>
    </p:spTree>
    <p:extLst>
      <p:ext uri="{BB962C8B-B14F-4D97-AF65-F5344CB8AC3E}">
        <p14:creationId xmlns:p14="http://schemas.microsoft.com/office/powerpoint/2010/main" val="3576659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2744" y="716430"/>
            <a:ext cx="11009269" cy="6632585"/>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describes an example of diffusion?</a:t>
            </a:r>
          </a:p>
          <a:p>
            <a:pPr marL="457200" indent="-457200">
              <a:buFont typeface="Wingdings" pitchFamily="2" charset="2"/>
              <a:buChar char="q"/>
            </a:pPr>
            <a:r>
              <a:rPr lang="en-GB" sz="2300" dirty="0">
                <a:latin typeface="Century Gothic" panose="020B0502020202020204" pitchFamily="34" charset="0"/>
              </a:rPr>
              <a:t>A. Oxygen molecules moving from an area of low concentration in the bloodstream to an area of high concentration in the cells</a:t>
            </a:r>
          </a:p>
          <a:p>
            <a:pPr marL="457200" indent="-457200">
              <a:buFont typeface="Wingdings" pitchFamily="2" charset="2"/>
              <a:buChar char="q"/>
            </a:pPr>
            <a:r>
              <a:rPr lang="en-GB" sz="2300" dirty="0">
                <a:latin typeface="Century Gothic" panose="020B0502020202020204" pitchFamily="34" charset="0"/>
              </a:rPr>
              <a:t>B. Glucose molecules moving from an area of high concentration in the small intestine to an area of lower concentration in the bloodstream</a:t>
            </a:r>
          </a:p>
          <a:p>
            <a:pPr marL="457200" indent="-457200">
              <a:buFont typeface="Wingdings" pitchFamily="2" charset="2"/>
              <a:buChar char="q"/>
            </a:pPr>
            <a:r>
              <a:rPr lang="en-GB" sz="2300" dirty="0">
                <a:latin typeface="Century Gothic" panose="020B0502020202020204" pitchFamily="34" charset="0"/>
              </a:rPr>
              <a:t>C. Gills taking in water molecules to allow respiration in fish</a:t>
            </a:r>
          </a:p>
          <a:p>
            <a:endParaRPr lang="en-GB" sz="2400" dirty="0">
              <a:latin typeface="Century Gothic" panose="020B0502020202020204" pitchFamily="34" charset="0"/>
            </a:endParaRPr>
          </a:p>
          <a:p>
            <a:r>
              <a:rPr lang="en-GB" sz="2400" dirty="0">
                <a:latin typeface="Century Gothic" panose="020B0502020202020204" pitchFamily="34" charset="0"/>
              </a:rPr>
              <a:t>2. Which would be useful adaptations to increase the rate of diffusion?</a:t>
            </a:r>
          </a:p>
          <a:p>
            <a:pPr marL="457200" indent="-457200">
              <a:buFont typeface="Wingdings" pitchFamily="2" charset="2"/>
              <a:buChar char="q"/>
            </a:pPr>
            <a:r>
              <a:rPr lang="en-GB" sz="2400" dirty="0">
                <a:latin typeface="Century Gothic" panose="020B0502020202020204" pitchFamily="34" charset="0"/>
              </a:rPr>
              <a:t>A. A long path for diffusion and thick blood vessels</a:t>
            </a:r>
          </a:p>
          <a:p>
            <a:pPr marL="457200" indent="-457200">
              <a:buFont typeface="Wingdings" pitchFamily="2" charset="2"/>
              <a:buChar char="q"/>
            </a:pPr>
            <a:r>
              <a:rPr lang="en-GB" sz="2400" dirty="0">
                <a:latin typeface="Century Gothic" panose="020B0502020202020204" pitchFamily="34" charset="0"/>
              </a:rPr>
              <a:t>B. A short path for diffusion and thick blood vessels</a:t>
            </a:r>
          </a:p>
          <a:p>
            <a:pPr marL="457200" indent="-457200">
              <a:buFont typeface="Wingdings" pitchFamily="2" charset="2"/>
              <a:buChar char="q"/>
            </a:pPr>
            <a:r>
              <a:rPr lang="en-GB" sz="2400" dirty="0">
                <a:latin typeface="Century Gothic" panose="020B0502020202020204" pitchFamily="34" charset="0"/>
              </a:rPr>
              <a:t>C. A short path for diffusion and an efficient blood supply</a:t>
            </a:r>
          </a:p>
          <a:p>
            <a:endParaRPr lang="en-GB" sz="2400" dirty="0">
              <a:latin typeface="Century Gothic" panose="020B0502020202020204" pitchFamily="34" charset="0"/>
            </a:endParaRPr>
          </a:p>
          <a:p>
            <a:r>
              <a:rPr lang="en-GB" sz="2400" dirty="0">
                <a:latin typeface="Century Gothic" panose="020B0502020202020204" pitchFamily="34" charset="0"/>
              </a:rPr>
              <a:t>3. Unicellular organisms generally allow efficient diffusion because…</a:t>
            </a:r>
          </a:p>
          <a:p>
            <a:pPr marL="457200" indent="-457200">
              <a:buFont typeface="Wingdings" pitchFamily="2" charset="2"/>
              <a:buChar char="q"/>
            </a:pPr>
            <a:r>
              <a:rPr lang="en-GB" sz="2300" dirty="0">
                <a:latin typeface="Century Gothic" panose="020B0502020202020204" pitchFamily="34" charset="0"/>
              </a:rPr>
              <a:t>A. They are very small so don’t need many molecules to have a high concentration</a:t>
            </a:r>
          </a:p>
          <a:p>
            <a:pPr marL="457200" indent="-457200">
              <a:buFont typeface="Wingdings" pitchFamily="2" charset="2"/>
              <a:buChar char="q"/>
            </a:pPr>
            <a:r>
              <a:rPr lang="en-GB" sz="2300" dirty="0">
                <a:latin typeface="Century Gothic" panose="020B0502020202020204" pitchFamily="34" charset="0"/>
              </a:rPr>
              <a:t>B. They have a relatively large surface area compared to their volume</a:t>
            </a:r>
          </a:p>
          <a:p>
            <a:pPr marL="457200" indent="-457200">
              <a:buFont typeface="Wingdings" pitchFamily="2" charset="2"/>
              <a:buChar char="q"/>
            </a:pPr>
            <a:r>
              <a:rPr lang="en-GB" sz="2300" dirty="0">
                <a:latin typeface="Century Gothic" panose="020B0502020202020204" pitchFamily="34" charset="0"/>
              </a:rPr>
              <a:t>C. They have a relatively large volume compared to their surface area</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49883" y="151513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349883" y="405020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358744" y="583828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58530368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767865"/>
            <a:ext cx="11014691" cy="5170646"/>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Define diffusion.</a:t>
            </a:r>
          </a:p>
          <a:p>
            <a:pPr marL="457200" indent="-457200">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factors that would increase the rate of diffusion.</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What is a concentration gradient?</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how the structure of root hair cells helps them carry out their function.</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why diffusion could not occur in a solid.</a:t>
            </a:r>
          </a:p>
        </p:txBody>
      </p:sp>
      <p:sp>
        <p:nvSpPr>
          <p:cNvPr id="9" name="TextBox 8"/>
          <p:cNvSpPr txBox="1"/>
          <p:nvPr/>
        </p:nvSpPr>
        <p:spPr>
          <a:xfrm>
            <a:off x="989999" y="1463554"/>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net movement of particles of a liquid or gas from an area of high concentration to an area of low concentration.</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Diffusion in Living Things</a:t>
            </a:r>
          </a:p>
        </p:txBody>
      </p:sp>
      <p:sp>
        <p:nvSpPr>
          <p:cNvPr id="10" name="TextBox 9"/>
          <p:cNvSpPr txBox="1"/>
          <p:nvPr/>
        </p:nvSpPr>
        <p:spPr>
          <a:xfrm>
            <a:off x="989999" y="2576731"/>
            <a:ext cx="10466895"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Increasing temperature, increasing surface area and increasing concentration gradient.</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9" y="3671362"/>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difference in concentration of a substance between two areas.</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10999" y="4788997"/>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They have a long shape giving them a large surface area, which helps them to absorb water.</a:t>
            </a:r>
          </a:p>
        </p:txBody>
      </p:sp>
      <p:sp>
        <p:nvSpPr>
          <p:cNvPr id="12" name="TextBox 11">
            <a:extLst>
              <a:ext uri="{FF2B5EF4-FFF2-40B4-BE49-F238E27FC236}">
                <a16:creationId xmlns:a16="http://schemas.microsoft.com/office/drawing/2014/main" id="{7521A41A-98B7-D040-8C9B-2A4F4776ECAB}"/>
              </a:ext>
            </a:extLst>
          </p:cNvPr>
          <p:cNvSpPr txBox="1"/>
          <p:nvPr/>
        </p:nvSpPr>
        <p:spPr>
          <a:xfrm>
            <a:off x="1010999" y="5895536"/>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particles in a solid can only vibrate from their positions, they cannot move freely.</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B3.1.8</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Diffusion in Living Things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17/10/2024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93590" y="4582419"/>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822164" cy="2339102"/>
          </a:xfrm>
          <a:prstGeom prst="rect">
            <a:avLst/>
          </a:prstGeom>
          <a:noFill/>
        </p:spPr>
        <p:txBody>
          <a:bodyPr wrap="square" rtlCol="0">
            <a:spAutoFit/>
          </a:bodyPr>
          <a:lstStyle/>
          <a:p>
            <a:pPr marL="285750" indent="-285750">
              <a:buFont typeface="Wingdings" pitchFamily="2" charset="2"/>
              <a:buChar char="Ø"/>
            </a:pPr>
            <a:r>
              <a:rPr lang="en-US" sz="2000" b="1"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5906"/>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859033"/>
            <a:ext cx="10620000" cy="3046988"/>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effect of surface area to volume ratio on exchange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multicellular organisms are adapted to allow the efficient exchange of substances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unicellular organisms do not need these adaptations in order to survive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alveoli</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4" y="5755170"/>
            <a:ext cx="525177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surface area to volume ratio</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5" y="4891802"/>
            <a:ext cx="409245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efficient blood supply</a:t>
            </a:r>
          </a:p>
        </p:txBody>
      </p:sp>
      <p:sp>
        <p:nvSpPr>
          <p:cNvPr id="14" name="Rectangle 13">
            <a:extLst>
              <a:ext uri="{FF2B5EF4-FFF2-40B4-BE49-F238E27FC236}">
                <a16:creationId xmlns:a16="http://schemas.microsoft.com/office/drawing/2014/main" id="{A2C825F2-5973-4048-9A5C-E0A4E794080E}"/>
              </a:ext>
            </a:extLst>
          </p:cNvPr>
          <p:cNvSpPr/>
          <p:nvPr/>
        </p:nvSpPr>
        <p:spPr>
          <a:xfrm>
            <a:off x="4699045" y="4897279"/>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diffusion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56254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adaptation</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AFC4958D-A91C-4345-9BDD-8A9BD99E2A43}"/>
              </a:ext>
            </a:extLst>
          </p:cNvPr>
          <p:cNvPicPr>
            <a:picLocks noChangeAspect="1"/>
          </p:cNvPicPr>
          <p:nvPr/>
        </p:nvPicPr>
        <p:blipFill>
          <a:blip r:embed="rId3"/>
          <a:stretch>
            <a:fillRect/>
          </a:stretch>
        </p:blipFill>
        <p:spPr>
          <a:xfrm>
            <a:off x="6887002" y="4273826"/>
            <a:ext cx="4495029" cy="2442245"/>
          </a:xfrm>
          <a:prstGeom prst="rect">
            <a:avLst/>
          </a:prstGeom>
          <a:ln w="12700">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Diffusion in Living Things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1029431"/>
            <a:ext cx="7601109" cy="3323987"/>
          </a:xfrm>
          <a:prstGeom prst="rect">
            <a:avLst/>
          </a:prstGeom>
          <a:noFill/>
        </p:spPr>
        <p:txBody>
          <a:bodyPr wrap="square" lIns="0" tIns="0" rIns="0" bIns="0" rtlCol="0">
            <a:spAutoFit/>
          </a:bodyPr>
          <a:lstStyle/>
          <a:p>
            <a:r>
              <a:rPr lang="en-GB" sz="2400" dirty="0">
                <a:latin typeface="Century Gothic" panose="020B0502020202020204" pitchFamily="34" charset="0"/>
              </a:rPr>
              <a:t>Unicellular organisms have a relatively </a:t>
            </a:r>
            <a:r>
              <a:rPr lang="en-GB" sz="2400" b="1" dirty="0">
                <a:latin typeface="Century Gothic" panose="020B0502020202020204" pitchFamily="34" charset="0"/>
              </a:rPr>
              <a:t>high surface area to volume ratio</a:t>
            </a:r>
            <a:r>
              <a:rPr lang="en-GB" sz="2400" dirty="0">
                <a:latin typeface="Century Gothic" panose="020B0502020202020204" pitchFamily="34" charset="0"/>
              </a:rPr>
              <a:t>, which allows efficient diffusion of required substances</a:t>
            </a:r>
          </a:p>
          <a:p>
            <a:endParaRPr lang="en-GB" sz="2400" dirty="0">
              <a:latin typeface="Century Gothic" panose="020B0502020202020204" pitchFamily="34" charset="0"/>
            </a:endParaRPr>
          </a:p>
          <a:p>
            <a:r>
              <a:rPr lang="en-GB" sz="2400" dirty="0">
                <a:latin typeface="Century Gothic" panose="020B0502020202020204" pitchFamily="34" charset="0"/>
              </a:rPr>
              <a:t>Large multicellular organisms generally have a lower surface area to volume ratio but many have </a:t>
            </a:r>
            <a:r>
              <a:rPr lang="en-GB" sz="2400" b="1" dirty="0">
                <a:latin typeface="Century Gothic" panose="020B0502020202020204" pitchFamily="34" charset="0"/>
              </a:rPr>
              <a:t>adaptations</a:t>
            </a:r>
            <a:r>
              <a:rPr lang="en-GB" sz="2400" dirty="0">
                <a:latin typeface="Century Gothic" panose="020B0502020202020204" pitchFamily="34" charset="0"/>
              </a:rPr>
              <a:t> that increase their surface area to allow more efficient diffusion</a:t>
            </a:r>
          </a:p>
          <a:p>
            <a:endParaRPr lang="en-GB" sz="2400" dirty="0">
              <a:latin typeface="Century Gothic" panose="020B0502020202020204" pitchFamily="34" charset="0"/>
            </a:endParaRPr>
          </a:p>
        </p:txBody>
      </p:sp>
      <p:pic>
        <p:nvPicPr>
          <p:cNvPr id="4" name="Picture 3">
            <a:extLst>
              <a:ext uri="{FF2B5EF4-FFF2-40B4-BE49-F238E27FC236}">
                <a16:creationId xmlns:a16="http://schemas.microsoft.com/office/drawing/2014/main" id="{C4172EF6-7F55-CC43-8A51-103C57577E7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10065" y="324133"/>
            <a:ext cx="2180968" cy="2198141"/>
          </a:xfrm>
          <a:prstGeom prst="rect">
            <a:avLst/>
          </a:prstGeom>
        </p:spPr>
      </p:pic>
      <p:pic>
        <p:nvPicPr>
          <p:cNvPr id="8" name="Picture 7" descr="A picture containing mirror&#10;&#10;Description automatically generated">
            <a:extLst>
              <a:ext uri="{FF2B5EF4-FFF2-40B4-BE49-F238E27FC236}">
                <a16:creationId xmlns:a16="http://schemas.microsoft.com/office/drawing/2014/main" id="{66AA527F-49FC-8A4F-970A-32B3500558D2}"/>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63011" y="4712772"/>
            <a:ext cx="3695685" cy="1984602"/>
          </a:xfrm>
          <a:prstGeom prst="rect">
            <a:avLst/>
          </a:prstGeom>
        </p:spPr>
      </p:pic>
      <p:pic>
        <p:nvPicPr>
          <p:cNvPr id="10" name="Picture 9">
            <a:extLst>
              <a:ext uri="{FF2B5EF4-FFF2-40B4-BE49-F238E27FC236}">
                <a16:creationId xmlns:a16="http://schemas.microsoft.com/office/drawing/2014/main" id="{36388E53-DC31-1F44-8D3B-4788EAEC2856}"/>
              </a:ext>
            </a:extLst>
          </p:cNvPr>
          <p:cNvPicPr>
            <a:picLocks noChangeAspect="1"/>
          </p:cNvPicPr>
          <p:nvPr/>
        </p:nvPicPr>
        <p:blipFill>
          <a:blip r:embed="rId5"/>
          <a:stretch>
            <a:fillRect/>
          </a:stretch>
        </p:blipFill>
        <p:spPr>
          <a:xfrm>
            <a:off x="6380267" y="3676490"/>
            <a:ext cx="4779733" cy="3181510"/>
          </a:xfrm>
          <a:prstGeom prst="rect">
            <a:avLst/>
          </a:prstGeom>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Diffusion in Living Things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39999" y="1029431"/>
            <a:ext cx="5920761" cy="5170646"/>
          </a:xfrm>
          <a:prstGeom prst="rect">
            <a:avLst/>
          </a:prstGeom>
          <a:noFill/>
        </p:spPr>
        <p:txBody>
          <a:bodyPr wrap="square" lIns="0" tIns="0" rIns="0" bIns="0" rtlCol="0">
            <a:spAutoFit/>
          </a:bodyPr>
          <a:lstStyle/>
          <a:p>
            <a:r>
              <a:rPr lang="en-GB" sz="2400" dirty="0">
                <a:latin typeface="Century Gothic" panose="020B0502020202020204" pitchFamily="34" charset="0"/>
              </a:rPr>
              <a:t>Cell membranes are often very </a:t>
            </a:r>
            <a:r>
              <a:rPr lang="en-GB" sz="2400" b="1" dirty="0">
                <a:latin typeface="Century Gothic" panose="020B0502020202020204" pitchFamily="34" charset="0"/>
              </a:rPr>
              <a:t>thin</a:t>
            </a:r>
            <a:r>
              <a:rPr lang="en-GB" sz="2400" dirty="0">
                <a:latin typeface="Century Gothic" panose="020B0502020202020204" pitchFamily="34" charset="0"/>
              </a:rPr>
              <a:t>, creating a very </a:t>
            </a:r>
            <a:r>
              <a:rPr lang="en-GB" sz="2400" b="1" dirty="0">
                <a:latin typeface="Century Gothic" panose="020B0502020202020204" pitchFamily="34" charset="0"/>
              </a:rPr>
              <a:t>short path for diffusion</a:t>
            </a:r>
          </a:p>
          <a:p>
            <a:endParaRPr lang="en-GB" sz="2400" dirty="0">
              <a:latin typeface="Century Gothic" panose="020B0502020202020204" pitchFamily="34" charset="0"/>
            </a:endParaRPr>
          </a:p>
          <a:p>
            <a:r>
              <a:rPr lang="en-GB" sz="2400" b="1" dirty="0">
                <a:latin typeface="Century Gothic" panose="020B0502020202020204" pitchFamily="34" charset="0"/>
              </a:rPr>
              <a:t>Alveoli</a:t>
            </a:r>
            <a:r>
              <a:rPr lang="en-GB" sz="2400" dirty="0">
                <a:latin typeface="Century Gothic" panose="020B0502020202020204" pitchFamily="34" charset="0"/>
              </a:rPr>
              <a:t> in the lungs maximise the surface area</a:t>
            </a:r>
          </a:p>
          <a:p>
            <a:endParaRPr lang="en-GB" sz="2400" dirty="0">
              <a:latin typeface="Century Gothic" panose="020B0502020202020204" pitchFamily="34" charset="0"/>
            </a:endParaRPr>
          </a:p>
          <a:p>
            <a:r>
              <a:rPr lang="en-GB" sz="2400" b="1" dirty="0">
                <a:latin typeface="Century Gothic" panose="020B0502020202020204" pitchFamily="34" charset="0"/>
              </a:rPr>
              <a:t>Gills</a:t>
            </a:r>
            <a:r>
              <a:rPr lang="en-GB" sz="2400" dirty="0">
                <a:latin typeface="Century Gothic" panose="020B0502020202020204" pitchFamily="34" charset="0"/>
              </a:rPr>
              <a:t> are also structured to have a large surface area </a:t>
            </a:r>
          </a:p>
          <a:p>
            <a:endParaRPr lang="en-GB" sz="2400" dirty="0">
              <a:latin typeface="Century Gothic" panose="020B0502020202020204" pitchFamily="34" charset="0"/>
            </a:endParaRPr>
          </a:p>
          <a:p>
            <a:r>
              <a:rPr lang="en-GB" sz="2400" dirty="0">
                <a:latin typeface="Century Gothic" panose="020B0502020202020204" pitchFamily="34" charset="0"/>
              </a:rPr>
              <a:t>Alveoli and gills both have an </a:t>
            </a:r>
            <a:r>
              <a:rPr lang="en-GB" sz="2400" b="1" dirty="0">
                <a:latin typeface="Century Gothic" panose="020B0502020202020204" pitchFamily="34" charset="0"/>
              </a:rPr>
              <a:t>efficient blood supply</a:t>
            </a:r>
            <a:r>
              <a:rPr lang="en-GB" sz="2400" dirty="0">
                <a:latin typeface="Century Gothic" panose="020B0502020202020204" pitchFamily="34" charset="0"/>
              </a:rPr>
              <a:t>, which helps to maintain a </a:t>
            </a:r>
            <a:r>
              <a:rPr lang="en-GB" sz="2400" b="1" dirty="0">
                <a:latin typeface="Century Gothic" panose="020B0502020202020204" pitchFamily="34" charset="0"/>
              </a:rPr>
              <a:t>large concentration gradient </a:t>
            </a:r>
            <a:r>
              <a:rPr lang="en-GB" sz="2400" dirty="0">
                <a:latin typeface="Century Gothic" panose="020B0502020202020204" pitchFamily="34" charset="0"/>
              </a:rPr>
              <a:t>as substances are carried away quickly</a:t>
            </a:r>
          </a:p>
          <a:p>
            <a:endParaRPr lang="en-GB" sz="2400" dirty="0">
              <a:latin typeface="Century Gothic" panose="020B0502020202020204" pitchFamily="34" charset="0"/>
            </a:endParaRPr>
          </a:p>
        </p:txBody>
      </p:sp>
      <p:pic>
        <p:nvPicPr>
          <p:cNvPr id="5" name="Picture 4">
            <a:extLst>
              <a:ext uri="{FF2B5EF4-FFF2-40B4-BE49-F238E27FC236}">
                <a16:creationId xmlns:a16="http://schemas.microsoft.com/office/drawing/2014/main" id="{146FB800-B266-0144-8683-8BC10791CE27}"/>
              </a:ext>
            </a:extLst>
          </p:cNvPr>
          <p:cNvPicPr>
            <a:picLocks noChangeAspect="1"/>
          </p:cNvPicPr>
          <p:nvPr/>
        </p:nvPicPr>
        <p:blipFill>
          <a:blip r:embed="rId3"/>
          <a:stretch>
            <a:fillRect/>
          </a:stretch>
        </p:blipFill>
        <p:spPr>
          <a:xfrm>
            <a:off x="7689953" y="3593094"/>
            <a:ext cx="3080302" cy="2886530"/>
          </a:xfrm>
          <a:prstGeom prst="rect">
            <a:avLst/>
          </a:prstGeom>
        </p:spPr>
      </p:pic>
      <p:pic>
        <p:nvPicPr>
          <p:cNvPr id="1026" name="Picture 2">
            <a:extLst>
              <a:ext uri="{FF2B5EF4-FFF2-40B4-BE49-F238E27FC236}">
                <a16:creationId xmlns:a16="http://schemas.microsoft.com/office/drawing/2014/main" id="{7CAD8D31-AA24-9848-A7F2-70134705A1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3201" y="360000"/>
            <a:ext cx="4333806" cy="2886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515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4" end="4"/>
                                            </p:txEl>
                                          </p:spTgt>
                                        </p:tgtEl>
                                        <p:attrNameLst>
                                          <p:attrName>style.visibility</p:attrName>
                                        </p:attrNameLst>
                                      </p:cBhvr>
                                      <p:to>
                                        <p:strVal val="visible"/>
                                      </p:to>
                                    </p:set>
                                    <p:animEffect transition="in" filter="fade">
                                      <p:cBhvr>
                                        <p:cTn id="12" dur="500"/>
                                        <p:tgtEl>
                                          <p:spTgt spid="2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DC5C3-F070-BF4C-9AD8-212FDC252E4A}"/>
              </a:ext>
            </a:extLst>
          </p:cNvPr>
          <p:cNvSpPr>
            <a:spLocks noGrp="1"/>
          </p:cNvSpPr>
          <p:nvPr>
            <p:ph type="title"/>
          </p:nvPr>
        </p:nvSpPr>
        <p:spPr/>
        <p:txBody>
          <a:bodyPr>
            <a:normAutofit/>
          </a:bodyPr>
          <a:lstStyle/>
          <a:p>
            <a:r>
              <a:rPr lang="en-GB" dirty="0">
                <a:latin typeface="Century Gothic" panose="020B0502020202020204" pitchFamily="34" charset="0"/>
              </a:rPr>
              <a:t>Structure of the alveolus</a:t>
            </a:r>
          </a:p>
        </p:txBody>
      </p:sp>
      <p:sp>
        <p:nvSpPr>
          <p:cNvPr id="19" name="TextBox 18">
            <a:extLst>
              <a:ext uri="{FF2B5EF4-FFF2-40B4-BE49-F238E27FC236}">
                <a16:creationId xmlns:a16="http://schemas.microsoft.com/office/drawing/2014/main" id="{3301AD99-4DB4-4BF2-A67D-290A903E4407}"/>
              </a:ext>
            </a:extLst>
          </p:cNvPr>
          <p:cNvSpPr txBox="1"/>
          <p:nvPr/>
        </p:nvSpPr>
        <p:spPr>
          <a:xfrm>
            <a:off x="540002" y="1080001"/>
            <a:ext cx="7011173" cy="1179938"/>
          </a:xfrm>
          <a:prstGeom prst="rect">
            <a:avLst/>
          </a:prstGeom>
          <a:noFill/>
        </p:spPr>
        <p:txBody>
          <a:bodyPr wrap="square" lIns="0" tIns="0" rIns="0" bIns="0" rtlCol="0">
            <a:spAutoFit/>
          </a:bodyPr>
          <a:lstStyle/>
          <a:p>
            <a:r>
              <a:rPr lang="en-GB" sz="2556">
                <a:latin typeface="Century Gothic" panose="020B0502020202020204" pitchFamily="34" charset="0"/>
              </a:rPr>
              <a:t>It is important that oxygen </a:t>
            </a:r>
            <a:r>
              <a:rPr lang="en-US" sz="2556" b="1">
                <a:latin typeface="Century Gothic" panose="020B0502020202020204" pitchFamily="34" charset="0"/>
              </a:rPr>
              <a:t>diffuses</a:t>
            </a:r>
            <a:r>
              <a:rPr lang="en-US" sz="2556">
                <a:latin typeface="Century Gothic" panose="020B0502020202020204" pitchFamily="34" charset="0"/>
              </a:rPr>
              <a:t> rapidly from the air in the alveoli into the bloodstream. </a:t>
            </a:r>
            <a:endParaRPr lang="en-GB" sz="2556" b="1">
              <a:latin typeface="Century Gothic" panose="020B0502020202020204" pitchFamily="34" charset="0"/>
            </a:endParaRPr>
          </a:p>
        </p:txBody>
      </p:sp>
      <p:sp>
        <p:nvSpPr>
          <p:cNvPr id="17" name="TextBox 16">
            <a:extLst>
              <a:ext uri="{FF2B5EF4-FFF2-40B4-BE49-F238E27FC236}">
                <a16:creationId xmlns:a16="http://schemas.microsoft.com/office/drawing/2014/main" id="{A029B1A3-E653-FF4D-9E41-80FFB83E1CEC}"/>
              </a:ext>
            </a:extLst>
          </p:cNvPr>
          <p:cNvSpPr txBox="1"/>
          <p:nvPr/>
        </p:nvSpPr>
        <p:spPr>
          <a:xfrm>
            <a:off x="540000" y="3006982"/>
            <a:ext cx="10620000" cy="3331168"/>
          </a:xfrm>
          <a:prstGeom prst="rect">
            <a:avLst/>
          </a:prstGeom>
          <a:noFill/>
        </p:spPr>
        <p:txBody>
          <a:bodyPr wrap="square" lIns="0" tIns="0" rIns="0" bIns="0" rtlCol="0">
            <a:spAutoFit/>
          </a:bodyPr>
          <a:lstStyle/>
          <a:p>
            <a:r>
              <a:rPr lang="en-US" sz="2556" b="1">
                <a:latin typeface="Century Gothic" panose="020B0502020202020204" pitchFamily="34" charset="0"/>
              </a:rPr>
              <a:t>Alveoli are efficient for diffusion because:</a:t>
            </a:r>
          </a:p>
          <a:p>
            <a:endParaRPr lang="en-US" sz="1200" b="1">
              <a:latin typeface="Century Gothic" panose="020B0502020202020204" pitchFamily="34" charset="0"/>
            </a:endParaRPr>
          </a:p>
          <a:p>
            <a:pPr marL="342902" indent="-342902">
              <a:buFont typeface="Arial" panose="020B0604020202020204" pitchFamily="34" charset="0"/>
              <a:buChar char="•"/>
            </a:pPr>
            <a:r>
              <a:rPr lang="en-US" sz="2556">
                <a:latin typeface="Century Gothic" panose="020B0502020202020204" pitchFamily="34" charset="0"/>
              </a:rPr>
              <a:t>The walls are thin, made of just one layer of </a:t>
            </a:r>
            <a:r>
              <a:rPr lang="en-US" sz="2556" b="1">
                <a:latin typeface="Century Gothic" panose="020B0502020202020204" pitchFamily="34" charset="0"/>
              </a:rPr>
              <a:t>epithelial cells</a:t>
            </a:r>
            <a:endParaRPr lang="en-US" sz="2556">
              <a:latin typeface="Century Gothic" panose="020B0502020202020204" pitchFamily="34" charset="0"/>
            </a:endParaRPr>
          </a:p>
          <a:p>
            <a:pPr marL="342902" indent="-342902">
              <a:buFont typeface="Arial" panose="020B0604020202020204" pitchFamily="34" charset="0"/>
              <a:buChar char="•"/>
            </a:pPr>
            <a:r>
              <a:rPr lang="en-US" sz="2556">
                <a:latin typeface="Century Gothic" panose="020B0502020202020204" pitchFamily="34" charset="0"/>
              </a:rPr>
              <a:t>They have a </a:t>
            </a:r>
            <a:r>
              <a:rPr lang="en-US" sz="2556" b="1">
                <a:latin typeface="Century Gothic" panose="020B0502020202020204" pitchFamily="34" charset="0"/>
              </a:rPr>
              <a:t>large surface area</a:t>
            </a:r>
            <a:r>
              <a:rPr lang="en-US" sz="2556">
                <a:latin typeface="Century Gothic" panose="020B0502020202020204" pitchFamily="34" charset="0"/>
              </a:rPr>
              <a:t>: There are lots of them and they are spherical in shape </a:t>
            </a:r>
          </a:p>
          <a:p>
            <a:pPr marL="342902" indent="-342902">
              <a:buFont typeface="Arial" panose="020B0604020202020204" pitchFamily="34" charset="0"/>
              <a:buChar char="•"/>
            </a:pPr>
            <a:r>
              <a:rPr lang="en-US" sz="2556">
                <a:latin typeface="Century Gothic" panose="020B0502020202020204" pitchFamily="34" charset="0"/>
              </a:rPr>
              <a:t>They have a </a:t>
            </a:r>
            <a:r>
              <a:rPr lang="en-US" sz="2556" b="1">
                <a:latin typeface="Century Gothic" panose="020B0502020202020204" pitchFamily="34" charset="0"/>
              </a:rPr>
              <a:t>good blood supply</a:t>
            </a:r>
            <a:r>
              <a:rPr lang="en-US" sz="2556">
                <a:latin typeface="Century Gothic" panose="020B0502020202020204" pitchFamily="34" charset="0"/>
              </a:rPr>
              <a:t>: There are lots of blood capillaries wrapped around them.</a:t>
            </a:r>
          </a:p>
          <a:p>
            <a:pPr marL="342902" indent="-342902">
              <a:buFont typeface="Arial" panose="020B0604020202020204" pitchFamily="34" charset="0"/>
              <a:buChar char="•"/>
            </a:pPr>
            <a:r>
              <a:rPr lang="en-US" sz="2556">
                <a:latin typeface="Century Gothic" panose="020B0502020202020204" pitchFamily="34" charset="0"/>
              </a:rPr>
              <a:t>They are </a:t>
            </a:r>
            <a:r>
              <a:rPr lang="en-US" sz="2556" b="1">
                <a:latin typeface="Century Gothic" panose="020B0502020202020204" pitchFamily="34" charset="0"/>
              </a:rPr>
              <a:t>moist</a:t>
            </a:r>
            <a:r>
              <a:rPr lang="en-US" sz="2556">
                <a:latin typeface="Century Gothic" panose="020B0502020202020204" pitchFamily="34" charset="0"/>
              </a:rPr>
              <a:t>, which helps gases to diffuse across more easily.</a:t>
            </a:r>
          </a:p>
          <a:p>
            <a:endParaRPr lang="en-GB" sz="2556" b="1">
              <a:latin typeface="Century Gothic" panose="020B0502020202020204" pitchFamily="34" charset="0"/>
            </a:endParaRPr>
          </a:p>
        </p:txBody>
      </p:sp>
      <p:pic>
        <p:nvPicPr>
          <p:cNvPr id="3" name="Picture 2">
            <a:extLst>
              <a:ext uri="{FF2B5EF4-FFF2-40B4-BE49-F238E27FC236}">
                <a16:creationId xmlns:a16="http://schemas.microsoft.com/office/drawing/2014/main" id="{3BB5B8CA-10B6-BC45-9329-443C0E1E1417}"/>
              </a:ext>
            </a:extLst>
          </p:cNvPr>
          <p:cNvPicPr>
            <a:picLocks noChangeAspect="1"/>
          </p:cNvPicPr>
          <p:nvPr/>
        </p:nvPicPr>
        <p:blipFill>
          <a:blip r:embed="rId3"/>
          <a:stretch>
            <a:fillRect/>
          </a:stretch>
        </p:blipFill>
        <p:spPr>
          <a:xfrm>
            <a:off x="7551176" y="223026"/>
            <a:ext cx="3688690" cy="2425745"/>
          </a:xfrm>
          <a:prstGeom prst="rect">
            <a:avLst/>
          </a:prstGeom>
        </p:spPr>
      </p:pic>
    </p:spTree>
    <p:extLst>
      <p:ext uri="{BB962C8B-B14F-4D97-AF65-F5344CB8AC3E}">
        <p14:creationId xmlns:p14="http://schemas.microsoft.com/office/powerpoint/2010/main" val="32990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fade">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fade">
                                      <p:cBhvr>
                                        <p:cTn id="12" dur="500"/>
                                        <p:tgtEl>
                                          <p:spTgt spid="1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xEl>
                                              <p:pRg st="3" end="3"/>
                                            </p:txEl>
                                          </p:spTgt>
                                        </p:tgtEl>
                                        <p:attrNameLst>
                                          <p:attrName>style.visibility</p:attrName>
                                        </p:attrNameLst>
                                      </p:cBhvr>
                                      <p:to>
                                        <p:strVal val="visible"/>
                                      </p:to>
                                    </p:set>
                                    <p:animEffect transition="in" filter="fade">
                                      <p:cBhvr>
                                        <p:cTn id="22" dur="500"/>
                                        <p:tgtEl>
                                          <p:spTgt spid="1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xEl>
                                              <p:pRg st="4" end="4"/>
                                            </p:txEl>
                                          </p:spTgt>
                                        </p:tgtEl>
                                        <p:attrNameLst>
                                          <p:attrName>style.visibility</p:attrName>
                                        </p:attrNameLst>
                                      </p:cBhvr>
                                      <p:to>
                                        <p:strVal val="visible"/>
                                      </p:to>
                                    </p:set>
                                    <p:animEffect transition="in" filter="fade">
                                      <p:cBhvr>
                                        <p:cTn id="27" dur="500"/>
                                        <p:tgtEl>
                                          <p:spTgt spid="1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xEl>
                                              <p:pRg st="5" end="5"/>
                                            </p:txEl>
                                          </p:spTgt>
                                        </p:tgtEl>
                                        <p:attrNameLst>
                                          <p:attrName>style.visibility</p:attrName>
                                        </p:attrNameLst>
                                      </p:cBhvr>
                                      <p:to>
                                        <p:strVal val="visible"/>
                                      </p:to>
                                    </p:set>
                                    <p:animEffect transition="in" filter="fade">
                                      <p:cBhvr>
                                        <p:cTn id="32" dur="500"/>
                                        <p:tgtEl>
                                          <p:spTgt spid="1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7C12DC8-4149-4580-908F-6F38A45B9C0B}">
  <ds:schemaRefs>
    <ds:schemaRef ds:uri="http://schemas.microsoft.com/sharepoint/v3/contenttype/forms"/>
  </ds:schemaRefs>
</ds:datastoreItem>
</file>

<file path=customXml/itemProps2.xml><?xml version="1.0" encoding="utf-8"?>
<ds:datastoreItem xmlns:ds="http://schemas.openxmlformats.org/officeDocument/2006/customXml" ds:itemID="{D5633527-28EF-49D1-AEE7-351EDC4FE6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5AB6459-1816-4A8F-B3DB-262DBAE54408}">
  <ds:schemaRefs>
    <ds:schemaRef ds:uri="http://schemas.microsoft.com/office/2006/documentManagement/types"/>
    <ds:schemaRef ds:uri="e7f29ac3-c74a-46a7-9e80-ec6458dc319f"/>
    <ds:schemaRef ds:uri="http://purl.org/dc/terms/"/>
    <ds:schemaRef ds:uri="http://purl.org/dc/elements/1.1/"/>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9dd66dd2-dc2f-4e10-8286-f1da66314693"/>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Secondary Science B11 PPT</Template>
  <TotalTime>379</TotalTime>
  <Words>5839</Words>
  <Application>Microsoft Macintosh PowerPoint</Application>
  <PresentationFormat>Widescreen</PresentationFormat>
  <Paragraphs>473</Paragraphs>
  <Slides>22</Slides>
  <Notes>19</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Century Gothic</vt:lpstr>
      <vt:lpstr>Georgia</vt:lpstr>
      <vt:lpstr>Wingdings</vt:lpstr>
      <vt:lpstr>B2.2.11 Feedback lesson</vt:lpstr>
      <vt:lpstr>Making this resource work for you</vt:lpstr>
      <vt:lpstr>Practical Activity</vt:lpstr>
      <vt:lpstr>Diffusion in Living Things</vt:lpstr>
      <vt:lpstr>B3.1.8</vt:lpstr>
      <vt:lpstr>PowerPoint Presentation</vt:lpstr>
      <vt:lpstr>This is the fix-it portion of the lesson</vt:lpstr>
      <vt:lpstr>Diffusion in Living Things</vt:lpstr>
      <vt:lpstr>Diffusion in Living Things</vt:lpstr>
      <vt:lpstr>Structure of the alveolus</vt:lpstr>
      <vt:lpstr>The Lining of the Small Intestine</vt:lpstr>
      <vt:lpstr>Quick Quiz</vt:lpstr>
      <vt:lpstr>Drill</vt:lpstr>
      <vt:lpstr>Drill answers</vt:lpstr>
      <vt:lpstr>I: Explain using scientific understanding to make something clear</vt:lpstr>
      <vt:lpstr>We: Explain using scientific understanding to make something clear</vt:lpstr>
      <vt:lpstr>You: Explain using scientific understanding to make something clear</vt:lpstr>
      <vt:lpstr>Diffusion in Living Things</vt:lpstr>
      <vt:lpstr>Describe: to recall facts, events or processes in an accurate way</vt:lpstr>
      <vt:lpstr>Risk Assessment</vt:lpstr>
      <vt:lpstr>Diffusion Demonstration</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44</cp:revision>
  <dcterms:created xsi:type="dcterms:W3CDTF">2020-07-20T15:05:12Z</dcterms:created>
  <dcterms:modified xsi:type="dcterms:W3CDTF">2024-10-17T11:43:33Z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76069700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